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1"/>
  </p:notesMasterIdLst>
  <p:sldIdLst>
    <p:sldId id="256" r:id="rId2"/>
    <p:sldId id="291" r:id="rId3"/>
    <p:sldId id="287" r:id="rId4"/>
    <p:sldId id="292" r:id="rId5"/>
    <p:sldId id="296" r:id="rId6"/>
    <p:sldId id="294" r:id="rId7"/>
    <p:sldId id="265" r:id="rId8"/>
    <p:sldId id="274" r:id="rId9"/>
    <p:sldId id="273" r:id="rId10"/>
    <p:sldId id="276" r:id="rId11"/>
    <p:sldId id="277" r:id="rId12"/>
    <p:sldId id="281" r:id="rId13"/>
    <p:sldId id="282" r:id="rId14"/>
    <p:sldId id="275" r:id="rId15"/>
    <p:sldId id="260" r:id="rId16"/>
    <p:sldId id="258" r:id="rId17"/>
    <p:sldId id="293" r:id="rId18"/>
    <p:sldId id="288" r:id="rId19"/>
    <p:sldId id="262" r:id="rId20"/>
    <p:sldId id="259" r:id="rId21"/>
    <p:sldId id="261" r:id="rId22"/>
    <p:sldId id="290" r:id="rId23"/>
    <p:sldId id="285" r:id="rId24"/>
    <p:sldId id="266" r:id="rId25"/>
    <p:sldId id="270" r:id="rId26"/>
    <p:sldId id="268" r:id="rId27"/>
    <p:sldId id="271" r:id="rId28"/>
    <p:sldId id="295"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5C4E9"/>
    <a:srgbClr val="9DBEE7"/>
    <a:srgbClr val="FF9933"/>
    <a:srgbClr val="C8F22E"/>
    <a:srgbClr val="B7CE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55" autoAdjust="0"/>
  </p:normalViewPr>
  <p:slideViewPr>
    <p:cSldViewPr>
      <p:cViewPr>
        <p:scale>
          <a:sx n="50" d="100"/>
          <a:sy n="50" d="100"/>
        </p:scale>
        <p:origin x="-2386" y="-451"/>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76228-894C-4B3C-8205-4602A658F283}" type="datetimeFigureOut">
              <a:rPr lang="en-US" smtClean="0"/>
              <a:pPr/>
              <a:t>5/1/2014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51CBA-AB85-4C32-895C-8D47BFCB286B}" type="slidenum">
              <a:rPr lang="en-US" smtClean="0"/>
              <a:pPr/>
              <a:t>‹#›</a:t>
            </a:fld>
            <a:endParaRPr lang="en-US"/>
          </a:p>
        </p:txBody>
      </p:sp>
    </p:spTree>
    <p:extLst>
      <p:ext uri="{BB962C8B-B14F-4D97-AF65-F5344CB8AC3E}">
        <p14:creationId xmlns:p14="http://schemas.microsoft.com/office/powerpoint/2010/main" xmlns="" val="122198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1</a:t>
            </a:fld>
            <a:endParaRPr lang="en-US" dirty="0"/>
          </a:p>
        </p:txBody>
      </p:sp>
    </p:spTree>
    <p:extLst>
      <p:ext uri="{BB962C8B-B14F-4D97-AF65-F5344CB8AC3E}">
        <p14:creationId xmlns:p14="http://schemas.microsoft.com/office/powerpoint/2010/main" xmlns="" val="384851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11</a:t>
            </a:fld>
            <a:endParaRPr lang="en-US" dirty="0"/>
          </a:p>
        </p:txBody>
      </p:sp>
    </p:spTree>
    <p:extLst>
      <p:ext uri="{BB962C8B-B14F-4D97-AF65-F5344CB8AC3E}">
        <p14:creationId xmlns:p14="http://schemas.microsoft.com/office/powerpoint/2010/main" xmlns="" val="384876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X’ers and </a:t>
            </a:r>
            <a:r>
              <a:rPr lang="en-US" dirty="0" err="1" smtClean="0"/>
              <a:t>Millennials</a:t>
            </a:r>
            <a:r>
              <a:rPr lang="en-US" baseline="0" dirty="0" smtClean="0"/>
              <a:t> learned that loyalty to an employer did not guarantee job security from witnessing job losses among parents who were loyal to their employers and played by the rules.   </a:t>
            </a:r>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12</a:t>
            </a:fld>
            <a:endParaRPr lang="en-US" dirty="0"/>
          </a:p>
        </p:txBody>
      </p:sp>
    </p:spTree>
    <p:extLst>
      <p:ext uri="{BB962C8B-B14F-4D97-AF65-F5344CB8AC3E}">
        <p14:creationId xmlns:p14="http://schemas.microsoft.com/office/powerpoint/2010/main" xmlns="" val="242615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a:t>
            </a:r>
            <a:r>
              <a:rPr lang="en-US" baseline="0" dirty="0" smtClean="0"/>
              <a:t> of generation, employees tended to stay if their company’s values matched their own</a:t>
            </a:r>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13</a:t>
            </a:fld>
            <a:endParaRPr lang="en-US"/>
          </a:p>
        </p:txBody>
      </p:sp>
    </p:spTree>
    <p:extLst>
      <p:ext uri="{BB962C8B-B14F-4D97-AF65-F5344CB8AC3E}">
        <p14:creationId xmlns:p14="http://schemas.microsoft.com/office/powerpoint/2010/main" xmlns="" val="584886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A851CBA-AB85-4C32-895C-8D47BFCB286B}" type="slidenum">
              <a:rPr lang="en-US" smtClean="0"/>
              <a:pPr/>
              <a:t>14</a:t>
            </a:fld>
            <a:endParaRPr lang="en-US"/>
          </a:p>
        </p:txBody>
      </p:sp>
    </p:spTree>
    <p:extLst>
      <p:ext uri="{BB962C8B-B14F-4D97-AF65-F5344CB8AC3E}">
        <p14:creationId xmlns:p14="http://schemas.microsoft.com/office/powerpoint/2010/main" xmlns="" val="3039598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Each organization is different,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There is potential for</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conflict and destructiveness, </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Creativity and accomplishment</a:t>
            </a:r>
          </a:p>
          <a:p>
            <a:pPr marL="171450" indent="-171450">
              <a:buFont typeface="Arial" pitchFamily="34" charset="0"/>
              <a:buChar char="•"/>
            </a:pPr>
            <a:r>
              <a:rPr lang="en-US" dirty="0" smtClean="0"/>
              <a:t>Culture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shared values and beliefs people hold</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851CBA-AB85-4C32-895C-8D47BFCB286B}" type="slidenum">
              <a:rPr lang="en-US" smtClean="0"/>
              <a:pPr/>
              <a:t>15</a:t>
            </a:fld>
            <a:endParaRPr lang="en-US" dirty="0"/>
          </a:p>
        </p:txBody>
      </p:sp>
    </p:spTree>
    <p:extLst>
      <p:ext uri="{BB962C8B-B14F-4D97-AF65-F5344CB8AC3E}">
        <p14:creationId xmlns:p14="http://schemas.microsoft.com/office/powerpoint/2010/main" xmlns="" val="301084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Para-military structure</a:t>
            </a:r>
          </a:p>
          <a:p>
            <a:pPr marL="628650" lvl="1" indent="-171450">
              <a:buFont typeface="Arial" pitchFamily="34" charset="0"/>
              <a:buChar char="•"/>
            </a:pPr>
            <a:r>
              <a:rPr lang="en-US" baseline="0" dirty="0" smtClean="0"/>
              <a:t>Hierarchical structure that clearly emphasizes adherence to principal structure over flexibility</a:t>
            </a:r>
          </a:p>
          <a:p>
            <a:pPr marL="1085850" lvl="2" indent="-171450">
              <a:buFont typeface="Arial" pitchFamily="34" charset="0"/>
              <a:buChar char="•"/>
            </a:pPr>
            <a:r>
              <a:rPr lang="en-US" baseline="0" dirty="0" smtClean="0"/>
              <a:t>Need to understand the communication style of the leaders ahead of time…an active incident scene is no time to be asking what is or how to</a:t>
            </a:r>
            <a:endParaRPr lang="en-US" dirty="0" smtClean="0"/>
          </a:p>
          <a:p>
            <a:pPr marL="171450" indent="-171450">
              <a:buFont typeface="Arial" pitchFamily="34" charset="0"/>
              <a:buChar char="•"/>
            </a:pPr>
            <a:r>
              <a:rPr lang="en-US" dirty="0" smtClean="0"/>
              <a:t>Without effective and accurate communication, the grapevine becomes the</a:t>
            </a:r>
            <a:r>
              <a:rPr lang="en-US" baseline="0" dirty="0" smtClean="0"/>
              <a:t> “source of truth”</a:t>
            </a:r>
          </a:p>
          <a:p>
            <a:pPr marL="628650" lvl="1" indent="-171450">
              <a:buFont typeface="Arial" pitchFamily="34" charset="0"/>
              <a:buChar char="•"/>
            </a:pPr>
            <a:r>
              <a:rPr lang="en-US" baseline="0" dirty="0" smtClean="0"/>
              <a:t>People in organizations for awhile can inadvertently cue new employees how to maintain the “status quo” they have created and that they are comfortable with, even if it’s not the best for the department</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Poor communication results in poor morale and incomplete work assignments</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Leads to unmet goals/objectives</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Public scrutiny</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Dangerous “work environment”</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Some nights, we are busy from the beginning of the shift to the end…other nights not so much</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This combined with the banter that can happen during the down time can lead to us getting wrapped up in the drama and forgetting why we are really here</a:t>
            </a:r>
          </a:p>
          <a:p>
            <a:pPr marL="171450" indent="-171450">
              <a:buFont typeface="Arial" pitchFamily="34" charset="0"/>
              <a:buChar char="•"/>
            </a:pP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BA851CBA-AB85-4C32-895C-8D47BFCB286B}" type="slidenum">
              <a:rPr lang="en-US" smtClean="0"/>
              <a:pPr/>
              <a:t>16</a:t>
            </a:fld>
            <a:endParaRPr lang="en-US"/>
          </a:p>
        </p:txBody>
      </p:sp>
    </p:spTree>
    <p:extLst>
      <p:ext uri="{BB962C8B-B14F-4D97-AF65-F5344CB8AC3E}">
        <p14:creationId xmlns:p14="http://schemas.microsoft.com/office/powerpoint/2010/main" xmlns="" val="759122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start</a:t>
            </a:r>
          </a:p>
          <a:p>
            <a:endParaRPr lang="en-US" dirty="0" smtClean="0"/>
          </a:p>
          <a:p>
            <a:r>
              <a:rPr lang="en-US" dirty="0" smtClean="0"/>
              <a:t>As simple as some of the guidelines are that I have given you, there are some basic tenants of life we should always keep in mind</a:t>
            </a:r>
          </a:p>
          <a:p>
            <a:endParaRPr lang="en-US" dirty="0" smtClean="0"/>
          </a:p>
          <a:p>
            <a:r>
              <a:rPr lang="en-US" dirty="0" smtClean="0"/>
              <a:t>Treat others as you would want to be treated, not as others say you should treat</a:t>
            </a:r>
            <a:r>
              <a:rPr lang="en-US" baseline="0" dirty="0" smtClean="0"/>
              <a:t> them. i.e. don</a:t>
            </a:r>
            <a:r>
              <a:rPr lang="fr-FR" baseline="0" dirty="0" smtClean="0"/>
              <a:t>’</a:t>
            </a:r>
            <a:r>
              <a:rPr lang="en-US" baseline="0" dirty="0" smtClean="0"/>
              <a:t>t judge career personnel on basis of hat others say, but on what your experience is, bring cold and distant will only reinforce the stereotype of the career vs. volunteer rift which exists.</a:t>
            </a:r>
          </a:p>
          <a:p>
            <a:endParaRPr lang="en-US" baseline="0" dirty="0" smtClean="0"/>
          </a:p>
          <a:p>
            <a:r>
              <a:rPr lang="en-US" baseline="0" dirty="0" smtClean="0"/>
              <a:t>Smile, it takes 54 facial muscles to frown, and only three to smile.</a:t>
            </a:r>
          </a:p>
          <a:p>
            <a:r>
              <a:rPr lang="en-US" baseline="0" dirty="0" smtClean="0"/>
              <a:t>Remember that no matter how you feel, you are generally taking care of people on the worst day of their lives, don</a:t>
            </a:r>
            <a:r>
              <a:rPr lang="fr-FR" baseline="0" dirty="0" smtClean="0"/>
              <a:t>’</a:t>
            </a:r>
            <a:r>
              <a:rPr lang="en-US" baseline="0" dirty="0" smtClean="0"/>
              <a:t>t make your problems theirs as well, cite 2:00 PM story</a:t>
            </a:r>
          </a:p>
          <a:p>
            <a:endParaRPr lang="en-US" baseline="0" dirty="0" smtClean="0"/>
          </a:p>
          <a:p>
            <a:r>
              <a:rPr lang="en-US" baseline="0" dirty="0" smtClean="0"/>
              <a:t>Presentation is everything as well as first appearances, be professional in your doings, look professional, be professional, act professional</a:t>
            </a:r>
          </a:p>
          <a:p>
            <a:endParaRPr lang="en-US" baseline="0" dirty="0" smtClean="0"/>
          </a:p>
          <a:p>
            <a:r>
              <a:rPr lang="en-US" baseline="0" dirty="0" smtClean="0"/>
              <a:t>Think before you speak, don</a:t>
            </a:r>
            <a:r>
              <a:rPr lang="fr-FR" baseline="0" dirty="0" smtClean="0"/>
              <a:t>’</a:t>
            </a:r>
            <a:r>
              <a:rPr lang="en-US" baseline="0" dirty="0" smtClean="0"/>
              <a:t>t answer angrily, think about the repercussions of your actions and beyond the first ripple.</a:t>
            </a:r>
          </a:p>
          <a:p>
            <a:endParaRPr lang="en-US" baseline="0" dirty="0" smtClean="0"/>
          </a:p>
          <a:p>
            <a:r>
              <a:rPr lang="en-US" baseline="0" dirty="0" smtClean="0"/>
              <a:t>Stand by your beliefs and morale center. If you know its right stand by those beliefs</a:t>
            </a:r>
          </a:p>
          <a:p>
            <a:endParaRPr lang="en-US" baseline="0" dirty="0" smtClean="0"/>
          </a:p>
          <a:p>
            <a:r>
              <a:rPr lang="en-US" baseline="0" dirty="0" smtClean="0"/>
              <a:t>Its not us </a:t>
            </a:r>
            <a:r>
              <a:rPr lang="en-US" baseline="0" dirty="0" err="1" smtClean="0"/>
              <a:t>vs</a:t>
            </a:r>
            <a:r>
              <a:rPr lang="en-US" baseline="0" dirty="0" smtClean="0"/>
              <a:t> them, we are all here for one reason , what is it.</a:t>
            </a:r>
          </a:p>
          <a:p>
            <a:endParaRPr lang="en-US" baseline="0" dirty="0" smtClean="0"/>
          </a:p>
          <a:p>
            <a:r>
              <a:rPr lang="en-US" baseline="0" dirty="0" smtClean="0"/>
              <a:t>Serve the community, if that’s not your overriding belief, </a:t>
            </a:r>
            <a:r>
              <a:rPr lang="en-US" baseline="0" dirty="0" err="1" smtClean="0"/>
              <a:t>theres</a:t>
            </a:r>
            <a:r>
              <a:rPr lang="en-US" baseline="0" dirty="0" smtClean="0"/>
              <a:t> the door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17</a:t>
            </a:fld>
            <a:endParaRPr lang="en-US"/>
          </a:p>
        </p:txBody>
      </p:sp>
    </p:spTree>
    <p:extLst>
      <p:ext uri="{BB962C8B-B14F-4D97-AF65-F5344CB8AC3E}">
        <p14:creationId xmlns:p14="http://schemas.microsoft.com/office/powerpoint/2010/main" xmlns="" val="349893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18</a:t>
            </a:fld>
            <a:endParaRPr lang="en-US"/>
          </a:p>
        </p:txBody>
      </p:sp>
    </p:spTree>
    <p:extLst>
      <p:ext uri="{BB962C8B-B14F-4D97-AF65-F5344CB8AC3E}">
        <p14:creationId xmlns:p14="http://schemas.microsoft.com/office/powerpoint/2010/main" xmlns="" val="392896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Enhanced communication skills</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When you learn how to give and get criticism gracefully, to manage conflicts effectively and to develop relationships smoothly</a:t>
            </a:r>
          </a:p>
        </p:txBody>
      </p:sp>
      <p:sp>
        <p:nvSpPr>
          <p:cNvPr id="4" name="Slide Number Placeholder 3"/>
          <p:cNvSpPr>
            <a:spLocks noGrp="1"/>
          </p:cNvSpPr>
          <p:nvPr>
            <p:ph type="sldNum" sz="quarter" idx="10"/>
          </p:nvPr>
        </p:nvSpPr>
        <p:spPr/>
        <p:txBody>
          <a:bodyPr/>
          <a:lstStyle/>
          <a:p>
            <a:fld id="{BA851CBA-AB85-4C32-895C-8D47BFCB286B}" type="slidenum">
              <a:rPr lang="en-US" smtClean="0"/>
              <a:pPr/>
              <a:t>19</a:t>
            </a:fld>
            <a:endParaRPr lang="en-US" dirty="0"/>
          </a:p>
        </p:txBody>
      </p:sp>
    </p:spTree>
    <p:extLst>
      <p:ext uri="{BB962C8B-B14F-4D97-AF65-F5344CB8AC3E}">
        <p14:creationId xmlns:p14="http://schemas.microsoft.com/office/powerpoint/2010/main" xmlns="" val="4150071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Communication must be created based on receiver…not just the sender</a:t>
            </a:r>
          </a:p>
          <a:p>
            <a:pPr marL="628650" lvl="1" indent="-171450">
              <a:buFont typeface="Arial" pitchFamily="34" charset="0"/>
              <a:buChar char="•"/>
            </a:pPr>
            <a:r>
              <a:rPr lang="en-US" dirty="0" smtClean="0"/>
              <a:t>Accurately</a:t>
            </a:r>
            <a:r>
              <a:rPr lang="en-US" baseline="0" dirty="0" smtClean="0"/>
              <a:t> presented</a:t>
            </a:r>
          </a:p>
          <a:p>
            <a:pPr marL="628650" lvl="1" indent="-171450">
              <a:buFont typeface="Arial" pitchFamily="34" charset="0"/>
              <a:buChar char="•"/>
            </a:pPr>
            <a:r>
              <a:rPr lang="en-US" baseline="0" dirty="0" smtClean="0"/>
              <a:t>Accurately received/interpreted</a:t>
            </a:r>
          </a:p>
          <a:p>
            <a:pPr marL="1085850" lvl="2" indent="-171450">
              <a:buFont typeface="Arial" pitchFamily="34" charset="0"/>
              <a:buChar char="•"/>
            </a:pPr>
            <a:r>
              <a:rPr lang="en-US" baseline="0" dirty="0" smtClean="0"/>
              <a:t>Ask for clarification if and when necessary</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Don’t be vague with message; be specific in what you are saying</a:t>
            </a:r>
            <a:endParaRPr lang="en-US" sz="1200" b="0" i="1"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Get rid of the concept of “fault”</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Communication is collaborative</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If the direction giver gave confusing information, did the received ask about what confused him?</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Everyone is response-able</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Have the willingness and ability to contribute in some way to how things are unfolding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Ordinary conversation</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 single greatest learning tool in your organization</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Important to pay close attention to the common and everyday conversations</a:t>
            </a:r>
          </a:p>
          <a:p>
            <a:pPr marL="171450" indent="-171450">
              <a:buFont typeface="Arial"/>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851CBA-AB85-4C32-895C-8D47BFCB286B}" type="slidenum">
              <a:rPr lang="en-US" smtClean="0"/>
              <a:pPr/>
              <a:t>20</a:t>
            </a:fld>
            <a:endParaRPr lang="en-US" dirty="0"/>
          </a:p>
        </p:txBody>
      </p:sp>
    </p:spTree>
    <p:extLst>
      <p:ext uri="{BB962C8B-B14F-4D97-AF65-F5344CB8AC3E}">
        <p14:creationId xmlns:p14="http://schemas.microsoft.com/office/powerpoint/2010/main" xmlns="" val="343510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Why do you want to join…</a:t>
            </a:r>
            <a:r>
              <a:rPr lang="en-US" baseline="0" dirty="0" smtClean="0"/>
              <a:t>what are your expectations vs. reality</a:t>
            </a:r>
            <a:endParaRPr lang="en-US" sz="1200" dirty="0" smtClean="0"/>
          </a:p>
          <a:p>
            <a:pPr marL="171450" indent="-171450">
              <a:buFont typeface="Arial" panose="020B0604020202020204" pitchFamily="34" charset="0"/>
              <a:buChar char="•"/>
            </a:pPr>
            <a:r>
              <a:rPr lang="en-US" sz="1200" dirty="0" smtClean="0"/>
              <a:t>What communication is</a:t>
            </a:r>
          </a:p>
          <a:p>
            <a:pPr marL="171450" indent="-171450">
              <a:buFont typeface="Arial" panose="020B0604020202020204" pitchFamily="34" charset="0"/>
              <a:buChar char="•"/>
            </a:pPr>
            <a:r>
              <a:rPr lang="en-US" sz="1200" dirty="0" smtClean="0"/>
              <a:t>Organizational culture</a:t>
            </a:r>
          </a:p>
          <a:p>
            <a:pPr marL="171450" indent="-171450">
              <a:buFont typeface="Arial" panose="020B0604020202020204" pitchFamily="34" charset="0"/>
              <a:buChar char="•"/>
            </a:pPr>
            <a:r>
              <a:rPr lang="en-US" sz="1200" dirty="0" smtClean="0"/>
              <a:t>Factors impacting communication</a:t>
            </a:r>
          </a:p>
          <a:p>
            <a:pPr marL="171450" indent="-171450">
              <a:buFont typeface="Arial" panose="020B0604020202020204" pitchFamily="34" charset="0"/>
              <a:buChar char="•"/>
            </a:pPr>
            <a:r>
              <a:rPr lang="en-US" sz="1200" dirty="0" smtClean="0"/>
              <a:t>Moving Forward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3</a:t>
            </a:fld>
            <a:endParaRPr lang="en-US" dirty="0"/>
          </a:p>
        </p:txBody>
      </p:sp>
    </p:spTree>
    <p:extLst>
      <p:ext uri="{BB962C8B-B14F-4D97-AF65-F5344CB8AC3E}">
        <p14:creationId xmlns:p14="http://schemas.microsoft.com/office/powerpoint/2010/main" xmlns="" val="302579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Few people see improving listening as a way to improving communicating.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barriers  to effective listening</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We speak about 180 words a minute, but listen at about 300 to 500 words a minute…this difference causes the listener to lose focus.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Listening for any length of time is exhausting.</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Stereotyping causes us to hear what we expect rather than what another person actually says.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Your past experiences can color the way you look at life.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developing listening skills</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Don’t interrupt speaker</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we usually interrupt, because we </a:t>
            </a:r>
          </a:p>
          <a:p>
            <a:pPr marL="1543050" lvl="3" indent="-171450">
              <a:buFont typeface="Arial" pitchFamily="34" charset="0"/>
              <a:buChar char="•"/>
            </a:pPr>
            <a:r>
              <a:rPr lang="en-US" sz="1200" b="0" i="0" u="none" strike="noStrike" kern="1200" baseline="0" dirty="0" smtClean="0">
                <a:solidFill>
                  <a:schemeClr val="tx1"/>
                </a:solidFill>
                <a:latin typeface="+mn-lt"/>
                <a:ea typeface="+mn-ea"/>
                <a:cs typeface="+mn-cs"/>
              </a:rPr>
              <a:t>lack value in what they say</a:t>
            </a:r>
          </a:p>
          <a:p>
            <a:pPr marL="1543050" lvl="3" indent="-171450">
              <a:buFont typeface="Arial" pitchFamily="34" charset="0"/>
              <a:buChar char="•"/>
            </a:pPr>
            <a:r>
              <a:rPr lang="en-US" sz="1200" b="0" i="0" u="none" strike="noStrike" kern="1200" baseline="0" dirty="0" smtClean="0">
                <a:solidFill>
                  <a:schemeClr val="tx1"/>
                </a:solidFill>
                <a:latin typeface="+mn-lt"/>
                <a:ea typeface="+mn-ea"/>
                <a:cs typeface="+mn-cs"/>
              </a:rPr>
              <a:t>desire to impress with our knowledge</a:t>
            </a:r>
          </a:p>
          <a:p>
            <a:pPr marL="1543050" lvl="3" indent="-171450">
              <a:buFont typeface="Arial" pitchFamily="34" charset="0"/>
              <a:buChar char="•"/>
            </a:pPr>
            <a:r>
              <a:rPr lang="en-US" sz="1200" b="0" i="0" u="none" strike="noStrike" kern="1200" baseline="0" dirty="0" smtClean="0">
                <a:solidFill>
                  <a:schemeClr val="tx1"/>
                </a:solidFill>
                <a:latin typeface="+mn-lt"/>
                <a:ea typeface="+mn-ea"/>
                <a:cs typeface="+mn-cs"/>
              </a:rPr>
              <a:t>Are too excited to let them finish.</a:t>
            </a:r>
          </a:p>
        </p:txBody>
      </p:sp>
      <p:sp>
        <p:nvSpPr>
          <p:cNvPr id="4" name="Slide Number Placeholder 3"/>
          <p:cNvSpPr>
            <a:spLocks noGrp="1"/>
          </p:cNvSpPr>
          <p:nvPr>
            <p:ph type="sldNum" sz="quarter" idx="10"/>
          </p:nvPr>
        </p:nvSpPr>
        <p:spPr/>
        <p:txBody>
          <a:bodyPr/>
          <a:lstStyle/>
          <a:p>
            <a:fld id="{BA851CBA-AB85-4C32-895C-8D47BFCB286B}" type="slidenum">
              <a:rPr lang="en-US" smtClean="0"/>
              <a:pPr/>
              <a:t>21</a:t>
            </a:fld>
            <a:endParaRPr lang="en-US"/>
          </a:p>
        </p:txBody>
      </p:sp>
    </p:spTree>
    <p:extLst>
      <p:ext uri="{BB962C8B-B14F-4D97-AF65-F5344CB8AC3E}">
        <p14:creationId xmlns:p14="http://schemas.microsoft.com/office/powerpoint/2010/main" xmlns="" val="417803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Check your emotions and suspend your judgment until you hear the entire story.</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Ask questions for clarity</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we should always make listening our first priority</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Many people take for granted the ability to listen, but few are really capable of really listening</a:t>
            </a:r>
            <a:endParaRPr lang="en-US" sz="1200" b="0" i="0" u="none" strike="noStrike" kern="1200" baseline="0" dirty="0">
              <a:solidFill>
                <a:schemeClr val="tx1"/>
              </a:solidFill>
              <a:latin typeface="+mn-lt"/>
              <a:ea typeface="+mn-ea"/>
              <a:cs typeface="+mn-cs"/>
            </a:endParaRPr>
          </a:p>
          <a:p>
            <a:pPr marL="628650" lvl="1" indent="-171450">
              <a:buFont typeface="Arial" pitchFamily="34" charset="0"/>
              <a:buChar char="•"/>
            </a:pPr>
            <a:endParaRPr lang="en-US" sz="1200" b="0" i="0" u="none" strike="noStrike" kern="1200" baseline="0" dirty="0">
              <a:solidFill>
                <a:schemeClr val="tx1"/>
              </a:solidFill>
              <a:latin typeface="+mn-lt"/>
              <a:ea typeface="+mn-ea"/>
              <a:cs typeface="+mn-cs"/>
            </a:endParaRPr>
          </a:p>
          <a:p>
            <a:pPr marL="628650" lvl="1"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457200" lvl="1" indent="0">
              <a:buFont typeface="Arial" pitchFamily="34" charset="0"/>
              <a:buNone/>
            </a:pPr>
            <a:r>
              <a:rPr lang="en-US" sz="1200" b="0" i="0" u="none" strike="noStrike" kern="1200" baseline="0" dirty="0" smtClean="0">
                <a:solidFill>
                  <a:schemeClr val="tx1"/>
                </a:solidFill>
                <a:latin typeface="+mn-lt"/>
                <a:ea typeface="+mn-ea"/>
                <a:cs typeface="+mn-cs"/>
              </a:rPr>
              <a:t>James 1:19 – My dear brothers and sisters, take note of this:  Everyone should be quick to listen and slow to speak, and slow to anger.</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851CBA-AB85-4C32-895C-8D47BFCB286B}" type="slidenum">
              <a:rPr lang="en-US" smtClean="0"/>
              <a:pPr/>
              <a:t>22</a:t>
            </a:fld>
            <a:endParaRPr lang="en-US"/>
          </a:p>
        </p:txBody>
      </p:sp>
    </p:spTree>
    <p:extLst>
      <p:ext uri="{BB962C8B-B14F-4D97-AF65-F5344CB8AC3E}">
        <p14:creationId xmlns:p14="http://schemas.microsoft.com/office/powerpoint/2010/main" xmlns="" val="417803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Ensure</a:t>
            </a:r>
            <a:r>
              <a:rPr lang="en-US" baseline="0" dirty="0" smtClean="0"/>
              <a:t> you are bringing a level of humanity to the table</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As a human, you have the ability to respond and not simply react</a:t>
            </a:r>
          </a:p>
          <a:p>
            <a:pPr marL="171450" indent="-171450">
              <a:buFont typeface="Arial" pitchFamily="34" charset="0"/>
              <a:buChar char="•"/>
            </a:pPr>
            <a:r>
              <a:rPr lang="en-US" baseline="0" dirty="0" smtClean="0"/>
              <a:t>No matter how toxic a pattern of communication two groups are caught in, the next move could be positive</a:t>
            </a:r>
          </a:p>
          <a:p>
            <a:pPr marL="628650" lvl="1" indent="-171450">
              <a:buFont typeface="Arial" pitchFamily="34" charset="0"/>
              <a:buChar char="•"/>
            </a:pPr>
            <a:r>
              <a:rPr lang="en-US" baseline="0" dirty="0" smtClean="0"/>
              <a:t>Become creative instead of retaliatory – not always part of the current culture, but we can work on getting it there</a:t>
            </a:r>
            <a:endParaRPr lang="en-US" dirty="0" smtClean="0"/>
          </a:p>
          <a:p>
            <a:pPr marL="171450"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23</a:t>
            </a:fld>
            <a:endParaRPr lang="en-US"/>
          </a:p>
        </p:txBody>
      </p:sp>
    </p:spTree>
    <p:extLst>
      <p:ext uri="{BB962C8B-B14F-4D97-AF65-F5344CB8AC3E}">
        <p14:creationId xmlns:p14="http://schemas.microsoft.com/office/powerpoint/2010/main" xmlns="" val="1066903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Is</a:t>
            </a:r>
            <a:r>
              <a:rPr lang="en-US" baseline="0" dirty="0" smtClean="0"/>
              <a:t> it okay to use social media for fire/ems service activities?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Yes and no!</a:t>
            </a:r>
          </a:p>
          <a:p>
            <a:pPr marL="171450" indent="-171450">
              <a:buFont typeface="Arial" pitchFamily="34" charset="0"/>
              <a:buChar char="•"/>
            </a:pPr>
            <a:r>
              <a:rPr lang="en-US" baseline="0" dirty="0" smtClean="0"/>
              <a:t>The Good</a:t>
            </a:r>
          </a:p>
          <a:p>
            <a:pPr marL="628650" lvl="1" indent="-171450">
              <a:buFont typeface="Arial" pitchFamily="34" charset="0"/>
              <a:buChar char="•"/>
            </a:pPr>
            <a:r>
              <a:rPr lang="en-US" baseline="0" dirty="0" smtClean="0"/>
              <a:t>It is certainly okay to let your friends and family know you are a volunteer with the Montgomery County Fire and EMS Services</a:t>
            </a:r>
          </a:p>
          <a:p>
            <a:pPr marL="1085850" lvl="2" indent="-171450">
              <a:buFont typeface="Arial" pitchFamily="34" charset="0"/>
              <a:buChar char="•"/>
            </a:pPr>
            <a:r>
              <a:rPr lang="en-US" baseline="0" dirty="0" smtClean="0"/>
              <a:t>May encourage others to volunteer their time to this important endeavor</a:t>
            </a:r>
          </a:p>
          <a:p>
            <a:pPr marL="628650" lvl="1" indent="-171450">
              <a:buFont typeface="Arial" pitchFamily="34" charset="0"/>
              <a:buChar char="•"/>
            </a:pPr>
            <a:r>
              <a:rPr lang="en-US" baseline="0" dirty="0" smtClean="0"/>
              <a:t>You are doing something good for your community</a:t>
            </a:r>
          </a:p>
          <a:p>
            <a:pPr marL="1085850" lvl="2" indent="-171450">
              <a:buFont typeface="Arial" pitchFamily="34" charset="0"/>
              <a:buChar char="•"/>
            </a:pPr>
            <a:r>
              <a:rPr lang="en-US" baseline="0" dirty="0" smtClean="0"/>
              <a:t>You deserve to be proud of </a:t>
            </a:r>
            <a:r>
              <a:rPr lang="en-US" baseline="0" dirty="0" smtClean="0"/>
              <a:t>this</a:t>
            </a:r>
          </a:p>
          <a:p>
            <a:pPr marL="1085850" lvl="2" indent="-171450">
              <a:buFont typeface="Arial" pitchFamily="34" charset="0"/>
              <a:buChar char="•"/>
            </a:pPr>
            <a:endParaRPr lang="en-US" baseline="0" dirty="0" smtClean="0"/>
          </a:p>
          <a:p>
            <a:pPr marL="1085850" lvl="2" indent="-171450" algn="l">
              <a:buFontTx/>
              <a:buNone/>
            </a:pPr>
            <a:r>
              <a:rPr lang="en-US" baseline="0" dirty="0" smtClean="0"/>
              <a:t>The Bad</a:t>
            </a:r>
          </a:p>
          <a:p>
            <a:pPr marL="1085850" lvl="2" indent="-171450" algn="l">
              <a:buFontTx/>
              <a:buNone/>
            </a:pPr>
            <a:r>
              <a:rPr lang="en-US" baseline="0" dirty="0" smtClean="0"/>
              <a:t>	Its permanent</a:t>
            </a:r>
          </a:p>
          <a:p>
            <a:pPr marL="1085850" lvl="2" indent="-171450" algn="l">
              <a:buFontTx/>
              <a:buNone/>
            </a:pPr>
            <a:r>
              <a:rPr lang="en-US" baseline="0" dirty="0" smtClean="0"/>
              <a:t>What you do now may come back and haunt you 30 years later</a:t>
            </a:r>
            <a:endParaRPr lang="en-US" baseline="0" dirty="0" smtClean="0"/>
          </a:p>
        </p:txBody>
      </p:sp>
      <p:sp>
        <p:nvSpPr>
          <p:cNvPr id="4" name="Slide Number Placeholder 3"/>
          <p:cNvSpPr>
            <a:spLocks noGrp="1"/>
          </p:cNvSpPr>
          <p:nvPr>
            <p:ph type="sldNum" sz="quarter" idx="10"/>
          </p:nvPr>
        </p:nvSpPr>
        <p:spPr/>
        <p:txBody>
          <a:bodyPr/>
          <a:lstStyle/>
          <a:p>
            <a:fld id="{BA851CBA-AB85-4C32-895C-8D47BFCB286B}" type="slidenum">
              <a:rPr lang="en-US" smtClean="0"/>
              <a:pPr/>
              <a:t>24</a:t>
            </a:fld>
            <a:endParaRPr lang="en-US"/>
          </a:p>
        </p:txBody>
      </p:sp>
    </p:spTree>
    <p:extLst>
      <p:ext uri="{BB962C8B-B14F-4D97-AF65-F5344CB8AC3E}">
        <p14:creationId xmlns:p14="http://schemas.microsoft.com/office/powerpoint/2010/main" xmlns="" val="1857269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What</a:t>
            </a:r>
            <a:r>
              <a:rPr lang="en-US" baseline="0" dirty="0" smtClean="0"/>
              <a:t> is acceptable?</a:t>
            </a:r>
          </a:p>
          <a:p>
            <a:pPr marL="628650" lvl="1" indent="-171450">
              <a:buFont typeface="Arial" pitchFamily="34" charset="0"/>
              <a:buChar char="•"/>
            </a:pPr>
            <a:r>
              <a:rPr lang="en-US" baseline="0" dirty="0" smtClean="0"/>
              <a:t>Perhaps a picture of you with your fellow department members in front of a piece of apparatus</a:t>
            </a:r>
          </a:p>
          <a:p>
            <a:pPr marL="1085850" lvl="2" indent="-171450">
              <a:buFont typeface="Arial" pitchFamily="34" charset="0"/>
              <a:buChar char="•"/>
            </a:pPr>
            <a:r>
              <a:rPr lang="en-US" baseline="0" dirty="0" smtClean="0"/>
              <a:t>Maybe at an event or an open house</a:t>
            </a:r>
            <a:endParaRPr lang="en-US" dirty="0" smtClean="0"/>
          </a:p>
          <a:p>
            <a:pPr marL="171450" indent="-171450">
              <a:buFont typeface="Arial" pitchFamily="34" charset="0"/>
              <a:buChar char="•"/>
            </a:pPr>
            <a:r>
              <a:rPr lang="en-US" dirty="0" smtClean="0"/>
              <a:t>Unfortunately,</a:t>
            </a:r>
            <a:r>
              <a:rPr lang="en-US" baseline="0" dirty="0" smtClean="0"/>
              <a:t> we may not always think before we post…</a:t>
            </a:r>
          </a:p>
          <a:p>
            <a:pPr marL="628650" lvl="1" indent="-171450">
              <a:buFont typeface="Arial" pitchFamily="34" charset="0"/>
              <a:buChar char="•"/>
            </a:pPr>
            <a:r>
              <a:rPr lang="en-US" dirty="0" smtClean="0"/>
              <a:t>That leads us to the bad…</a:t>
            </a:r>
          </a:p>
        </p:txBody>
      </p:sp>
      <p:sp>
        <p:nvSpPr>
          <p:cNvPr id="4" name="Slide Number Placeholder 3"/>
          <p:cNvSpPr>
            <a:spLocks noGrp="1"/>
          </p:cNvSpPr>
          <p:nvPr>
            <p:ph type="sldNum" sz="quarter" idx="10"/>
          </p:nvPr>
        </p:nvSpPr>
        <p:spPr/>
        <p:txBody>
          <a:bodyPr/>
          <a:lstStyle/>
          <a:p>
            <a:fld id="{BA851CBA-AB85-4C32-895C-8D47BFCB286B}" type="slidenum">
              <a:rPr lang="en-US" smtClean="0"/>
              <a:pPr/>
              <a:t>25</a:t>
            </a:fld>
            <a:endParaRPr lang="en-US"/>
          </a:p>
        </p:txBody>
      </p:sp>
    </p:spTree>
    <p:extLst>
      <p:ext uri="{BB962C8B-B14F-4D97-AF65-F5344CB8AC3E}">
        <p14:creationId xmlns:p14="http://schemas.microsoft.com/office/powerpoint/2010/main" xmlns="" val="1392661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What is not acceptable?</a:t>
            </a:r>
          </a:p>
          <a:p>
            <a:pPr marL="628650" lvl="1" indent="-171450">
              <a:buFont typeface="Arial" pitchFamily="34" charset="0"/>
              <a:buChar char="•"/>
            </a:pPr>
            <a:r>
              <a:rPr lang="en-US" dirty="0" smtClean="0"/>
              <a:t>Any photo with potentially</a:t>
            </a:r>
            <a:r>
              <a:rPr lang="en-US" baseline="0" dirty="0" smtClean="0"/>
              <a:t> identifying information is clearly not acceptable</a:t>
            </a:r>
          </a:p>
          <a:p>
            <a:pPr marL="1085850" lvl="2" indent="-171450">
              <a:buFont typeface="Arial" pitchFamily="34" charset="0"/>
              <a:buChar char="•"/>
            </a:pPr>
            <a:r>
              <a:rPr lang="en-US" baseline="0" dirty="0" smtClean="0"/>
              <a:t>A license plate</a:t>
            </a:r>
          </a:p>
          <a:p>
            <a:pPr marL="1085850" lvl="2" indent="-171450">
              <a:buFont typeface="Arial" pitchFamily="34" charset="0"/>
              <a:buChar char="•"/>
            </a:pPr>
            <a:r>
              <a:rPr lang="en-US" baseline="0" dirty="0" smtClean="0"/>
              <a:t>A house number</a:t>
            </a:r>
          </a:p>
          <a:p>
            <a:pPr marL="1085850" lvl="2" indent="-171450">
              <a:buFont typeface="Arial" pitchFamily="34" charset="0"/>
              <a:buChar char="•"/>
            </a:pPr>
            <a:r>
              <a:rPr lang="en-US" baseline="0" dirty="0" smtClean="0"/>
              <a:t>A face</a:t>
            </a:r>
          </a:p>
          <a:p>
            <a:pPr marL="171450" indent="-171450">
              <a:buFont typeface="Arial" pitchFamily="34" charset="0"/>
              <a:buChar char="•"/>
            </a:pPr>
            <a:r>
              <a:rPr lang="en-US" dirty="0" smtClean="0"/>
              <a:t>What is your purpose for being in that location?</a:t>
            </a:r>
            <a:endParaRPr lang="en-US" dirty="0"/>
          </a:p>
          <a:p>
            <a:pPr marL="171450" indent="-171450">
              <a:buFont typeface="Arial" pitchFamily="34" charset="0"/>
              <a:buChar char="•"/>
            </a:pPr>
            <a:endParaRPr lang="en-US" dirty="0"/>
          </a:p>
          <a:p>
            <a:pPr marL="0" indent="0">
              <a:buFont typeface="Arial" pitchFamily="34" charset="0"/>
              <a:buNone/>
            </a:pPr>
            <a:r>
              <a:rPr lang="en-US" dirty="0" smtClean="0"/>
              <a:t>I</a:t>
            </a:r>
            <a:r>
              <a:rPr lang="en-US" baseline="0" dirty="0" smtClean="0"/>
              <a:t> won’t even go into the ugly…I </a:t>
            </a:r>
            <a:r>
              <a:rPr lang="en-US" baseline="0" dirty="0" err="1" smtClean="0"/>
              <a:t>googled</a:t>
            </a:r>
            <a:r>
              <a:rPr lang="en-US" baseline="0" dirty="0" smtClean="0"/>
              <a:t> it and was too disgusted at some of the images people were posting…</a:t>
            </a:r>
            <a:endParaRPr lang="en-US" dirty="0" smtClean="0"/>
          </a:p>
        </p:txBody>
      </p:sp>
      <p:sp>
        <p:nvSpPr>
          <p:cNvPr id="4" name="Slide Number Placeholder 3"/>
          <p:cNvSpPr>
            <a:spLocks noGrp="1"/>
          </p:cNvSpPr>
          <p:nvPr>
            <p:ph type="sldNum" sz="quarter" idx="10"/>
          </p:nvPr>
        </p:nvSpPr>
        <p:spPr/>
        <p:txBody>
          <a:bodyPr/>
          <a:lstStyle/>
          <a:p>
            <a:fld id="{BA851CBA-AB85-4C32-895C-8D47BFCB286B}" type="slidenum">
              <a:rPr lang="en-US" smtClean="0"/>
              <a:pPr/>
              <a:t>26</a:t>
            </a:fld>
            <a:endParaRPr lang="en-US"/>
          </a:p>
        </p:txBody>
      </p:sp>
    </p:spTree>
    <p:extLst>
      <p:ext uri="{BB962C8B-B14F-4D97-AF65-F5344CB8AC3E}">
        <p14:creationId xmlns:p14="http://schemas.microsoft.com/office/powerpoint/2010/main" xmlns="" val="28917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Remember…you don’t have to be a Chief to be a Leader</a:t>
            </a:r>
          </a:p>
          <a:p>
            <a:pPr marL="171450" indent="-171450">
              <a:buFont typeface="Arial" panose="020B0604020202020204" pitchFamily="34" charset="0"/>
              <a:buChar char="•"/>
            </a:pPr>
            <a:r>
              <a:rPr lang="en-US" dirty="0" smtClean="0"/>
              <a:t>In essence,</a:t>
            </a:r>
            <a:r>
              <a:rPr lang="en-US" baseline="0" dirty="0" smtClean="0"/>
              <a:t> you can look at this experience similar to joining a fraternity, or a social group if you will</a:t>
            </a:r>
          </a:p>
          <a:p>
            <a:pPr marL="628650" lvl="1" indent="-171450">
              <a:buFont typeface="Arial" panose="020B0604020202020204" pitchFamily="34" charset="0"/>
              <a:buChar char="•"/>
            </a:pPr>
            <a:r>
              <a:rPr lang="en-US" baseline="0" dirty="0" smtClean="0"/>
              <a:t>A lot is asked of you in the first year</a:t>
            </a:r>
          </a:p>
          <a:p>
            <a:pPr marL="628650" lvl="1" indent="-171450">
              <a:buFont typeface="Arial" panose="020B0604020202020204" pitchFamily="34" charset="0"/>
              <a:buChar char="•"/>
            </a:pPr>
            <a:r>
              <a:rPr lang="en-US" baseline="0" dirty="0" smtClean="0"/>
              <a:t>This will help prepare you to become a full member of the brotherhood</a:t>
            </a:r>
          </a:p>
          <a:p>
            <a:pPr marL="171450" indent="-171450">
              <a:buFont typeface="Arial" panose="020B0604020202020204" pitchFamily="34" charset="0"/>
              <a:buChar char="•"/>
            </a:pPr>
            <a:r>
              <a:rPr lang="en-US" baseline="0" dirty="0" smtClean="0"/>
              <a:t>Important to keep in mind you are going to be dealing with</a:t>
            </a:r>
          </a:p>
          <a:p>
            <a:pPr marL="628650" lvl="1" indent="-171450">
              <a:buFont typeface="Arial" panose="020B0604020202020204" pitchFamily="34" charset="0"/>
              <a:buChar char="•"/>
            </a:pPr>
            <a:r>
              <a:rPr lang="en-US" baseline="0" dirty="0" smtClean="0"/>
              <a:t>People who have been here awhile…prior to good communication skills being seen as necessary</a:t>
            </a:r>
          </a:p>
          <a:p>
            <a:pPr marL="628650" lvl="1" indent="-171450">
              <a:buFont typeface="Arial" panose="020B0604020202020204" pitchFamily="34" charset="0"/>
              <a:buChar char="•"/>
            </a:pPr>
            <a:r>
              <a:rPr lang="en-US" baseline="0" dirty="0" smtClean="0"/>
              <a:t>Possibly some “Type-A” personalities (what does the A really stand for?)</a:t>
            </a:r>
          </a:p>
          <a:p>
            <a:pPr marL="171450" indent="-171450">
              <a:buFont typeface="Arial" panose="020B0604020202020204" pitchFamily="34" charset="0"/>
              <a:buChar char="•"/>
            </a:pPr>
            <a:r>
              <a:rPr lang="en-US" baseline="0" dirty="0" smtClean="0"/>
              <a:t>You can be the conduit to a better environment going forward in terms of communication using these strategies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A851CBA-AB85-4C32-895C-8D47BFCB286B}" type="slidenum">
              <a:rPr lang="en-US" smtClean="0"/>
              <a:pPr/>
              <a:t>27</a:t>
            </a:fld>
            <a:endParaRPr lang="en-US"/>
          </a:p>
        </p:txBody>
      </p:sp>
    </p:spTree>
    <p:extLst>
      <p:ext uri="{BB962C8B-B14F-4D97-AF65-F5344CB8AC3E}">
        <p14:creationId xmlns:p14="http://schemas.microsoft.com/office/powerpoint/2010/main" xmlns="" val="3387900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29</a:t>
            </a:fld>
            <a:endParaRPr lang="en-US"/>
          </a:p>
        </p:txBody>
      </p:sp>
    </p:spTree>
    <p:extLst>
      <p:ext uri="{BB962C8B-B14F-4D97-AF65-F5344CB8AC3E}">
        <p14:creationId xmlns:p14="http://schemas.microsoft.com/office/powerpoint/2010/main" xmlns="" val="229522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Let’s talk a little bit about why</a:t>
            </a:r>
            <a:r>
              <a:rPr lang="en-US" baseline="0" dirty="0" smtClean="0"/>
              <a:t> you are here</a:t>
            </a:r>
            <a:endParaRPr lang="en-US" dirty="0" smtClean="0"/>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drives</a:t>
            </a:r>
            <a:r>
              <a:rPr lang="en-US" baseline="0" dirty="0" smtClean="0"/>
              <a:t> you…what are you hoping to accomplish?</a:t>
            </a:r>
            <a:endParaRPr lang="en-US" dirty="0" smtClean="0"/>
          </a:p>
          <a:p>
            <a:endParaRPr lang="en-US" dirty="0" smtClean="0"/>
          </a:p>
          <a:p>
            <a:pPr marL="171450" indent="-171450">
              <a:buFont typeface="Arial" panose="020B0604020202020204" pitchFamily="34" charset="0"/>
              <a:buChar char="•"/>
            </a:pPr>
            <a:r>
              <a:rPr lang="en-US" dirty="0" smtClean="0"/>
              <a:t>There are many and varied reasons for joining.</a:t>
            </a:r>
            <a:r>
              <a:rPr lang="en-US" baseline="0" dirty="0" smtClean="0"/>
              <a:t>  </a:t>
            </a:r>
            <a:r>
              <a:rPr lang="en-US" dirty="0" smtClean="0"/>
              <a:t>Lets examine some of these</a:t>
            </a:r>
          </a:p>
          <a:p>
            <a:pPr marL="628650" lvl="1" indent="-171450">
              <a:buFont typeface="Arial" panose="020B0604020202020204" pitchFamily="34" charset="0"/>
              <a:buChar char="•"/>
            </a:pPr>
            <a:r>
              <a:rPr lang="en-US" dirty="0" smtClean="0"/>
              <a:t>Cool toys with flashy things and loud noises‘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love speed, emergency situations, pressure, OMG, I love when things go wrong, I want to be like Johnny and Roy, those guys on Chicago fire, I want to save lives, </a:t>
            </a:r>
          </a:p>
          <a:p>
            <a:endParaRPr lang="en-US" dirty="0" smtClean="0"/>
          </a:p>
          <a:p>
            <a:r>
              <a:rPr lang="en-US" dirty="0" smtClean="0"/>
              <a:t>I sense a higher purpose in life, Maslow's, hierarchy, some of you may not be </a:t>
            </a:r>
            <a:r>
              <a:rPr lang="en-US" dirty="0" err="1" smtClean="0"/>
              <a:t>familier</a:t>
            </a:r>
            <a:r>
              <a:rPr lang="en-US" dirty="0" smtClean="0"/>
              <a:t> with this so let me explain…..</a:t>
            </a:r>
            <a:r>
              <a:rPr lang="en-US" baseline="0" dirty="0" smtClean="0"/>
              <a:t> However quite a few of you are at level 4,  self-esteem where you strive for self respect and respect of others, T</a:t>
            </a:r>
            <a:r>
              <a:rPr lang="en-US" dirty="0" smtClean="0"/>
              <a:t>o</a:t>
            </a:r>
            <a:r>
              <a:rPr lang="en-US" baseline="0" dirty="0" smtClean="0"/>
              <a:t> have achieved self-actualization, in order to achieve the 5</a:t>
            </a:r>
            <a:r>
              <a:rPr lang="en-US" baseline="30000" dirty="0" smtClean="0"/>
              <a:t>th</a:t>
            </a:r>
            <a:r>
              <a:rPr lang="en-US" baseline="0" dirty="0" smtClean="0"/>
              <a:t> level, self actualization, one must have acceptance of self and others, and be able to see things as they are, not as you wish. You learn to do the right thing.</a:t>
            </a:r>
            <a:endParaRPr lang="en-US" dirty="0" smtClean="0"/>
          </a:p>
          <a:p>
            <a:endParaRPr lang="en-US" dirty="0" smtClean="0"/>
          </a:p>
          <a:p>
            <a:r>
              <a:rPr lang="en-US" dirty="0" smtClean="0"/>
              <a:t>Savings</a:t>
            </a:r>
            <a:r>
              <a:rPr lang="en-US" baseline="0" dirty="0" smtClean="0"/>
              <a:t> lives is rare, think about the statistics, (explain) </a:t>
            </a:r>
          </a:p>
          <a:p>
            <a:r>
              <a:rPr lang="en-US" dirty="0" smtClean="0"/>
              <a:t>We do much more, we are many things to the patients we encounter, and always remember why you are here to serve the community, we will help you achieve your 5</a:t>
            </a:r>
            <a:r>
              <a:rPr lang="en-US" baseline="30000" dirty="0" smtClean="0"/>
              <a:t>th</a:t>
            </a:r>
            <a:r>
              <a:rPr lang="en-US" dirty="0" smtClean="0"/>
              <a:t> level.</a:t>
            </a:r>
          </a:p>
          <a:p>
            <a:r>
              <a:rPr lang="en-US" dirty="0" smtClean="0"/>
              <a:t>I want to be an EMT, doctor, nurse, physical therapist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4</a:t>
            </a:fld>
            <a:endParaRPr lang="en-US"/>
          </a:p>
        </p:txBody>
      </p:sp>
    </p:spTree>
    <p:extLst>
      <p:ext uri="{BB962C8B-B14F-4D97-AF65-F5344CB8AC3E}">
        <p14:creationId xmlns:p14="http://schemas.microsoft.com/office/powerpoint/2010/main" xmlns="" val="99335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friend is doing it and they say its cool, What's cool about it?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all set goals for ourselves</a:t>
            </a:r>
            <a:r>
              <a:rPr lang="en-US" baseline="0" dirty="0" smtClean="0"/>
              <a:t> in many areas of our lives, some  are doing this for SSL, looking for a path to a career, some are legacy members, generations of family being members. It looks good on a medical school application, for some its what your friends are doing. regardless of the goals you set and your rationale. </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meet people, learn a skill, what are the realities of your expectations. and most importantly strategies on how to succeed, learn the craft, and not let yourself fail.  There are days worth of this topic which I will cover in an hour</a:t>
            </a:r>
            <a:endParaRPr lang="en-US" dirty="0" smtClean="0"/>
          </a:p>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5</a:t>
            </a:fld>
            <a:endParaRPr lang="en-US"/>
          </a:p>
        </p:txBody>
      </p:sp>
    </p:spTree>
    <p:extLst>
      <p:ext uri="{BB962C8B-B14F-4D97-AF65-F5344CB8AC3E}">
        <p14:creationId xmlns:p14="http://schemas.microsoft.com/office/powerpoint/2010/main" xmlns="" val="360947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things to consider when attempting to reach them, how you go about achieving these is dependent on you and your environment you will be in, how you communicate, learn, speak will go a long way to your success, being a member of a dept. means many things and they are not always positive,  there will be times that will try you, and test you, older members who will treat you indifferently and do things that border of college frat antics. The county is not intolerant of such things and nether should you.</a:t>
            </a:r>
            <a:endParaRPr lang="en-US" dirty="0" smtClean="0"/>
          </a:p>
          <a:p>
            <a:endParaRPr lang="en-US" b="1" u="sng" dirty="0" smtClean="0"/>
          </a:p>
          <a:p>
            <a:endParaRPr lang="en-US" b="1" u="sng" dirty="0" smtClean="0"/>
          </a:p>
          <a:p>
            <a:r>
              <a:rPr lang="en-US" b="1" u="sng" dirty="0" smtClean="0"/>
              <a:t>Communication: </a:t>
            </a:r>
            <a:r>
              <a:rPr lang="en-US" dirty="0" smtClean="0"/>
              <a:t>its critical in the fire service, and  </a:t>
            </a:r>
            <a:r>
              <a:rPr lang="en-US" dirty="0" err="1" smtClean="0"/>
              <a:t>and</a:t>
            </a:r>
            <a:r>
              <a:rPr lang="en-US" dirty="0" smtClean="0"/>
              <a:t> as you just learned, its critical to the success of the dept., you and the community.</a:t>
            </a:r>
            <a:r>
              <a:rPr lang="en-US" baseline="0" dirty="0" smtClean="0"/>
              <a:t> You just learned valuable tips on</a:t>
            </a:r>
            <a:r>
              <a:rPr lang="en-US" dirty="0" smtClean="0"/>
              <a:t> how to listen and learn.</a:t>
            </a:r>
            <a:r>
              <a:rPr lang="en-US" baseline="0" dirty="0" smtClean="0"/>
              <a:t> In these days of the X, Y, Z generation, and the millennial. Expectations are so much different then they were even thirty years ago. Some of you have the expectation that you will come in and tear the walls down and pretend you are storming the beach's of Normandy and guess what, you wont. As Brenda mentioned earlier. You have to deal with many type-A’s. so 'listen to these few tips on succeeding and making it past your first year.</a:t>
            </a:r>
          </a:p>
          <a:p>
            <a:endParaRPr lang="en-US" baseline="0" dirty="0" smtClean="0"/>
          </a:p>
          <a:p>
            <a:r>
              <a:rPr lang="en-US" b="1" u="sng" baseline="0" dirty="0" smtClean="0"/>
              <a:t>Time Management: </a:t>
            </a:r>
            <a:r>
              <a:rPr lang="en-US" b="0" u="none" baseline="0" dirty="0" smtClean="0"/>
              <a:t>Keep a planner, track things make time for </a:t>
            </a:r>
            <a:r>
              <a:rPr lang="en-US" b="0" u="none" baseline="0" dirty="0" err="1" smtClean="0"/>
              <a:t>whats</a:t>
            </a:r>
            <a:r>
              <a:rPr lang="en-US" b="0" u="none" baseline="0" dirty="0" smtClean="0"/>
              <a:t> important and prioritize. In doing this you make sacrifices, you know that already. Sometimes the sacrifice is yourself, don’t let it be, save time for </a:t>
            </a:r>
            <a:r>
              <a:rPr lang="en-US" b="0" u="none" baseline="0" dirty="0" err="1" smtClean="0"/>
              <a:t>whats</a:t>
            </a:r>
            <a:r>
              <a:rPr lang="en-US" b="0" u="none" baseline="0" dirty="0" smtClean="0"/>
              <a:t> important.</a:t>
            </a:r>
          </a:p>
          <a:p>
            <a:endParaRPr lang="en-US" b="1" u="sng" baseline="0" dirty="0" smtClean="0"/>
          </a:p>
          <a:p>
            <a:r>
              <a:rPr lang="en-US" b="1" u="sng" baseline="0" dirty="0" smtClean="0"/>
              <a:t>Listen:  </a:t>
            </a:r>
            <a:r>
              <a:rPr lang="en-US" baseline="0" dirty="0" smtClean="0"/>
              <a:t>you don</a:t>
            </a:r>
            <a:r>
              <a:rPr lang="fr-FR" baseline="0" dirty="0" smtClean="0"/>
              <a:t>’</a:t>
            </a:r>
            <a:r>
              <a:rPr lang="en-US" baseline="0" dirty="0" smtClean="0"/>
              <a:t>t know anything and no amount of book learning is going to change that. This is one arena where experience does count, and as a rookie, you have little to offer, so don</a:t>
            </a:r>
            <a:r>
              <a:rPr lang="fr-FR" baseline="0" dirty="0" smtClean="0"/>
              <a:t>’</a:t>
            </a:r>
            <a:r>
              <a:rPr lang="en-US" baseline="0" dirty="0" smtClean="0"/>
              <a:t>t try</a:t>
            </a:r>
          </a:p>
          <a:p>
            <a:endParaRPr lang="en-US" baseline="0" dirty="0" smtClean="0"/>
          </a:p>
          <a:p>
            <a:r>
              <a:rPr lang="en-US" b="1" u="sng" baseline="0" dirty="0" smtClean="0"/>
              <a:t>Learn: </a:t>
            </a:r>
            <a:r>
              <a:rPr lang="en-US" baseline="0" dirty="0" smtClean="0"/>
              <a:t>listen to conversations, learn from the old timers, volunteer for details, learn your area, learn your community, and get to know the culture</a:t>
            </a:r>
          </a:p>
          <a:p>
            <a:r>
              <a:rPr lang="en-US" baseline="0" dirty="0" smtClean="0"/>
              <a:t>Train: nothing will go further than your ability to learn and train like attending classes. Attending classes either through the PSTA, MFRI, or any of the myriad of federal programs like TEEX, CDP will go along way to achieving training objectives and rank.</a:t>
            </a:r>
          </a:p>
          <a:p>
            <a:endParaRPr lang="en-US" baseline="0" dirty="0" smtClean="0"/>
          </a:p>
          <a:p>
            <a:r>
              <a:rPr lang="en-US" b="1" u="sng" baseline="0" dirty="0" smtClean="0"/>
              <a:t>Drilling: </a:t>
            </a:r>
            <a:r>
              <a:rPr lang="en-US" baseline="0" dirty="0" smtClean="0"/>
              <a:t>as important as training is, drilling is more critical. You can attain all the levels of certification you want, but if you don</a:t>
            </a:r>
            <a:r>
              <a:rPr lang="fr-FR" baseline="0" dirty="0" smtClean="0"/>
              <a:t>’</a:t>
            </a:r>
            <a:r>
              <a:rPr lang="en-US" baseline="0" dirty="0" smtClean="0"/>
              <a:t>t train on them and practice your skill craft, you have attained nothing. Lots of folks spend inordinate amounts of time in training, but never practice what they have learned. Its better to have perfected a small craft and become an expert on it vs.. being a generalist.</a:t>
            </a:r>
          </a:p>
          <a:p>
            <a:endParaRPr lang="en-US" dirty="0" smtClean="0"/>
          </a:p>
          <a:p>
            <a:r>
              <a:rPr lang="en-US" dirty="0" smtClean="0"/>
              <a:t>Tell story about cut finger on cat food can</a:t>
            </a:r>
            <a:r>
              <a:rPr lang="en-US" baseline="0" dirty="0" smtClean="0"/>
              <a:t> at 3:AM and </a:t>
            </a:r>
            <a:r>
              <a:rPr lang="en-US" baseline="0" dirty="0" err="1" smtClean="0"/>
              <a:t>whats</a:t>
            </a:r>
            <a:r>
              <a:rPr lang="en-US" baseline="0" dirty="0" smtClean="0"/>
              <a:t> women was going through.</a:t>
            </a:r>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6</a:t>
            </a:fld>
            <a:endParaRPr lang="en-US"/>
          </a:p>
        </p:txBody>
      </p:sp>
    </p:spTree>
    <p:extLst>
      <p:ext uri="{BB962C8B-B14F-4D97-AF65-F5344CB8AC3E}">
        <p14:creationId xmlns:p14="http://schemas.microsoft.com/office/powerpoint/2010/main" xmlns="" val="340852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Communication</a:t>
            </a:r>
          </a:p>
          <a:p>
            <a:pPr marL="628650" lvl="1" indent="-171450">
              <a:buFont typeface="Arial" pitchFamily="34" charset="0"/>
              <a:buChar char="•"/>
            </a:pPr>
            <a:r>
              <a:rPr lang="en-US" baseline="0" dirty="0" smtClean="0"/>
              <a:t>the continuous collaborative process of verbal and nonverbal meaning-making</a:t>
            </a:r>
            <a:endParaRPr lang="en-US" dirty="0" smtClean="0"/>
          </a:p>
          <a:p>
            <a:pPr marL="171450" indent="-171450">
              <a:buFont typeface="Arial" pitchFamily="34" charset="0"/>
              <a:buChar char="•"/>
            </a:pPr>
            <a:r>
              <a:rPr lang="en-US" baseline="0" dirty="0" smtClean="0"/>
              <a:t>Why can it be difficult sometimes?</a:t>
            </a:r>
          </a:p>
          <a:p>
            <a:pPr marL="628650" lvl="1" indent="-171450">
              <a:buFont typeface="Arial" pitchFamily="34" charset="0"/>
              <a:buChar char="•"/>
            </a:pPr>
            <a:r>
              <a:rPr lang="en-US" baseline="0" dirty="0" smtClean="0"/>
              <a:t>Take it for granted</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forget 50 percent of what you hear immediately </a:t>
            </a:r>
          </a:p>
          <a:p>
            <a:pPr marL="1085850" lvl="2" indent="-171450">
              <a:buFont typeface="Arial" pitchFamily="34" charset="0"/>
              <a:buChar char="•"/>
            </a:pPr>
            <a:r>
              <a:rPr lang="en-US" sz="1200" b="0" i="0" u="none" strike="noStrike" kern="1200" baseline="0" dirty="0" smtClean="0">
                <a:solidFill>
                  <a:schemeClr val="tx1"/>
                </a:solidFill>
                <a:latin typeface="+mn-lt"/>
                <a:ea typeface="+mn-ea"/>
                <a:cs typeface="+mn-cs"/>
              </a:rPr>
              <a:t>75 percent by the next day.</a:t>
            </a:r>
            <a:endParaRPr lang="en-US" baseline="0" dirty="0" smtClean="0"/>
          </a:p>
          <a:p>
            <a:pPr marL="628650" lvl="1" indent="-171450">
              <a:buFont typeface="Arial" pitchFamily="34" charset="0"/>
              <a:buChar char="•"/>
            </a:pPr>
            <a:r>
              <a:rPr lang="en-US" baseline="0" dirty="0" smtClean="0"/>
              <a:t>Since it is collaborative, no one person can totally control the experience</a:t>
            </a:r>
          </a:p>
          <a:p>
            <a:pPr marL="628650" lvl="1" indent="-171450">
              <a:buFont typeface="Arial" pitchFamily="34" charset="0"/>
              <a:buChar char="•"/>
            </a:pPr>
            <a:r>
              <a:rPr lang="en-US" baseline="0" dirty="0" smtClean="0"/>
              <a:t>Contains many elements or dimensions</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tone of voice, choice of words, past history, social roles, religious beliefs, ethnicity, and of course facial expressions</a:t>
            </a:r>
          </a:p>
        </p:txBody>
      </p:sp>
      <p:sp>
        <p:nvSpPr>
          <p:cNvPr id="4" name="Slide Number Placeholder 3"/>
          <p:cNvSpPr>
            <a:spLocks noGrp="1"/>
          </p:cNvSpPr>
          <p:nvPr>
            <p:ph type="sldNum" sz="quarter" idx="10"/>
          </p:nvPr>
        </p:nvSpPr>
        <p:spPr/>
        <p:txBody>
          <a:bodyPr/>
          <a:lstStyle/>
          <a:p>
            <a:fld id="{BA851CBA-AB85-4C32-895C-8D47BFCB286B}" type="slidenum">
              <a:rPr lang="en-US" smtClean="0"/>
              <a:pPr/>
              <a:t>7</a:t>
            </a:fld>
            <a:endParaRPr lang="en-US" dirty="0"/>
          </a:p>
        </p:txBody>
      </p:sp>
    </p:spTree>
    <p:extLst>
      <p:ext uri="{BB962C8B-B14F-4D97-AF65-F5344CB8AC3E}">
        <p14:creationId xmlns:p14="http://schemas.microsoft.com/office/powerpoint/2010/main" xmlns="" val="227180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I’ve always done it this way and always will</a:t>
            </a:r>
          </a:p>
          <a:p>
            <a:endParaRPr lang="en-US" baseline="0" dirty="0" smtClean="0"/>
          </a:p>
          <a:p>
            <a:r>
              <a:rPr lang="en-US" baseline="0" dirty="0" smtClean="0"/>
              <a:t>Who are all of these </a:t>
            </a:r>
            <a:r>
              <a:rPr lang="en-US" baseline="0" dirty="0" err="1" smtClean="0"/>
              <a:t>forieners</a:t>
            </a:r>
            <a:endParaRPr lang="en-US" baseline="0" dirty="0" smtClean="0"/>
          </a:p>
          <a:p>
            <a:endParaRPr lang="en-US" baseline="0" dirty="0" smtClean="0"/>
          </a:p>
          <a:p>
            <a:r>
              <a:rPr lang="en-US" baseline="0" dirty="0" smtClean="0"/>
              <a:t>Fire </a:t>
            </a:r>
            <a:r>
              <a:rPr lang="en-US" baseline="0" dirty="0" err="1" smtClean="0"/>
              <a:t>vs</a:t>
            </a:r>
            <a:r>
              <a:rPr lang="en-US" baseline="0" dirty="0" smtClean="0"/>
              <a:t> EMS, I didn’t sign up to ride no </a:t>
            </a:r>
            <a:r>
              <a:rPr lang="en-US" baseline="0" dirty="0" err="1" smtClean="0"/>
              <a:t>amboolance</a:t>
            </a:r>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8</a:t>
            </a:fld>
            <a:endParaRPr lang="en-US" dirty="0"/>
          </a:p>
        </p:txBody>
      </p:sp>
    </p:spTree>
    <p:extLst>
      <p:ext uri="{BB962C8B-B14F-4D97-AF65-F5344CB8AC3E}">
        <p14:creationId xmlns:p14="http://schemas.microsoft.com/office/powerpoint/2010/main" xmlns="" val="302579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Paying</a:t>
            </a:r>
            <a:r>
              <a:rPr lang="en-US" baseline="0" dirty="0" smtClean="0"/>
              <a:t> attention to generational differences in the workplace are important</a:t>
            </a:r>
          </a:p>
          <a:p>
            <a:pPr marL="628650" lvl="1" indent="-171450">
              <a:buFont typeface="Arial" panose="020B0604020202020204" pitchFamily="34" charset="0"/>
              <a:buChar char="•"/>
            </a:pPr>
            <a:r>
              <a:rPr lang="en-US" dirty="0" smtClean="0"/>
              <a:t>influenced by its period's </a:t>
            </a:r>
          </a:p>
          <a:p>
            <a:pPr marL="1085850" lvl="2" indent="-171450">
              <a:buFont typeface="Arial" panose="020B0604020202020204" pitchFamily="34" charset="0"/>
              <a:buChar char="•"/>
            </a:pPr>
            <a:r>
              <a:rPr lang="en-US" dirty="0" smtClean="0"/>
              <a:t>Economic</a:t>
            </a:r>
          </a:p>
          <a:p>
            <a:pPr marL="1085850" lvl="2" indent="-171450">
              <a:buFont typeface="Arial" panose="020B0604020202020204" pitchFamily="34" charset="0"/>
              <a:buChar char="•"/>
            </a:pPr>
            <a:r>
              <a:rPr lang="en-US" dirty="0" smtClean="0"/>
              <a:t>political </a:t>
            </a:r>
          </a:p>
          <a:p>
            <a:pPr marL="1085850" lvl="2" indent="-171450">
              <a:buFont typeface="Arial" panose="020B0604020202020204" pitchFamily="34" charset="0"/>
              <a:buChar char="•"/>
            </a:pPr>
            <a:r>
              <a:rPr lang="en-US" dirty="0" smtClean="0"/>
              <a:t>social environment</a:t>
            </a:r>
            <a:r>
              <a:rPr lang="en-US" baseline="0" dirty="0" smtClean="0"/>
              <a:t> </a:t>
            </a:r>
          </a:p>
          <a:p>
            <a:pPr marL="171450" indent="-171450">
              <a:buFont typeface="Arial" panose="020B0604020202020204" pitchFamily="34" charset="0"/>
              <a:buChar char="•"/>
            </a:pPr>
            <a:r>
              <a:rPr lang="en-US" dirty="0" smtClean="0"/>
              <a:t>Generational</a:t>
            </a:r>
            <a:r>
              <a:rPr lang="en-US" baseline="0" dirty="0" smtClean="0"/>
              <a:t> differences </a:t>
            </a:r>
            <a:endParaRPr lang="en-US" dirty="0" smtClean="0"/>
          </a:p>
          <a:p>
            <a:pPr marL="628650" lvl="1" indent="-171450">
              <a:buFont typeface="Arial" panose="020B0604020202020204" pitchFamily="34" charset="0"/>
              <a:buChar char="•"/>
            </a:pPr>
            <a:r>
              <a:rPr lang="en-US" dirty="0" smtClean="0"/>
              <a:t>Can</a:t>
            </a:r>
            <a:r>
              <a:rPr lang="en-US" baseline="0" dirty="0" smtClean="0"/>
              <a:t> cause clashes in the workplace</a:t>
            </a:r>
          </a:p>
          <a:p>
            <a:pPr marL="628650" lvl="1" indent="-171450">
              <a:buFont typeface="Arial" panose="020B0604020202020204" pitchFamily="34" charset="0"/>
              <a:buChar char="•"/>
            </a:pPr>
            <a:r>
              <a:rPr lang="en-US" baseline="0" dirty="0" smtClean="0"/>
              <a:t>Can also create value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9</a:t>
            </a:fld>
            <a:endParaRPr lang="en-US"/>
          </a:p>
        </p:txBody>
      </p:sp>
    </p:spTree>
    <p:extLst>
      <p:ext uri="{BB962C8B-B14F-4D97-AF65-F5344CB8AC3E}">
        <p14:creationId xmlns:p14="http://schemas.microsoft.com/office/powerpoint/2010/main" xmlns="" val="197897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Disclaimer:</a:t>
            </a:r>
            <a:r>
              <a:rPr lang="en-US" baseline="0" dirty="0" smtClean="0"/>
              <a:t>  These are “characterizations” of certain age groups and may lend itself to “stereotypes”  Some actual research does not support these labels.</a:t>
            </a:r>
          </a:p>
          <a:p>
            <a:endParaRPr lang="en-US" baseline="0" dirty="0" smtClean="0"/>
          </a:p>
          <a:p>
            <a:pPr marL="171450" indent="-171450">
              <a:buFont typeface="Arial"/>
              <a:buChar char="•"/>
            </a:pPr>
            <a:endParaRPr lang="en-US" baseline="0" dirty="0" smtClean="0"/>
          </a:p>
          <a:p>
            <a:pPr marL="0" indent="0">
              <a:buFont typeface="Arial"/>
              <a:buNone/>
            </a:pP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BA851CBA-AB85-4C32-895C-8D47BFCB286B}" type="slidenum">
              <a:rPr lang="en-US" smtClean="0"/>
              <a:pPr/>
              <a:t>10</a:t>
            </a:fld>
            <a:endParaRPr lang="en-US"/>
          </a:p>
        </p:txBody>
      </p:sp>
    </p:spTree>
    <p:extLst>
      <p:ext uri="{BB962C8B-B14F-4D97-AF65-F5344CB8AC3E}">
        <p14:creationId xmlns:p14="http://schemas.microsoft.com/office/powerpoint/2010/main" xmlns="" val="355146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1F63CD-1ED0-472C-958A-FEA253F5F9ED}" type="datetimeFigureOut">
              <a:rPr lang="en-US" smtClean="0"/>
              <a:pPr/>
              <a:t>5/1/2014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54B59D-C992-4150-ADD9-6EEC11B0E0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4B59D-C992-4150-ADD9-6EEC11B0E0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4B59D-C992-4150-ADD9-6EEC11B0E0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4B59D-C992-4150-ADD9-6EEC11B0E08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4B59D-C992-4150-ADD9-6EEC11B0E08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4B59D-C992-4150-ADD9-6EEC11B0E08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54B59D-C992-4150-ADD9-6EEC11B0E0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54B59D-C992-4150-ADD9-6EEC11B0E08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1F63CD-1ED0-472C-958A-FEA253F5F9ED}" type="datetimeFigureOut">
              <a:rPr lang="en-US" smtClean="0"/>
              <a:pPr/>
              <a:t>5/1/2014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54B59D-C992-4150-ADD9-6EEC11B0E0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E1F63CD-1ED0-472C-958A-FEA253F5F9ED}" type="datetimeFigureOut">
              <a:rPr lang="en-US" smtClean="0"/>
              <a:pPr/>
              <a:t>5/1/2014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4B59D-C992-4150-ADD9-6EEC11B0E0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1F63CD-1ED0-472C-958A-FEA253F5F9ED}" type="datetimeFigureOut">
              <a:rPr lang="en-US" smtClean="0"/>
              <a:pPr/>
              <a:t>5/1/2014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54B59D-C992-4150-ADD9-6EEC11B0E08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1F63CD-1ED0-472C-958A-FEA253F5F9ED}" type="datetimeFigureOut">
              <a:rPr lang="en-US" smtClean="0"/>
              <a:pPr/>
              <a:t>5/1/2014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54B59D-C992-4150-ADD9-6EEC11B0E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i_xYfeH-_0TMOM&amp;tbnid=8UkFaBcqAdbj3M:&amp;ved=0CAUQjRw&amp;url=http://www.therecruiterslounge.com/2009/07/02/understanding-cultural-dynamics-and-cross-cultural-communication/&amp;ei=S8juUpv1IrOksQSAwoD4CQ&amp;bvm=bv.60444564,d.aWc&amp;psig=AFQjCNHs4HTi1zwPimiN-xwZ6naE2nAsCA&amp;ust=139146669827442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bKsl63GrzGa0M&amp;tbnid=xqRn9Swn7GZgEM:&amp;ved=0CAUQjRw&amp;url=http://sakalmedia.com/how-to-build-a-culture-of-excellence-in-your-organization-part-2/&amp;ei=QFxuUsO6NLLA4AO0nYD4Dg&amp;psig=AFQjCNHdG4Gz5FpLPpKIv4BUmxU7F5TbaQ&amp;ust=138305066911421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ET345z3rTWTZM&amp;tbnid=GiMcseDrFonx8M:&amp;ved=0CAUQjRw&amp;url=http://www.dreamstime.com/stock-images-ambulance-back-image892404&amp;ei=MHJuUqT4Fe_F4APcl4G4DA&amp;bvm=bv.55123115,d.dmg&amp;psig=AFQjCNFDwslqH9ky8ngfQXZ1bPbbBvGzJg&amp;ust=138305624641063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Xh9suS3LDvdRM&amp;tbnid=ghubq-FPlNBtLM:&amp;ved=0CAUQjRw&amp;url=http://liebchen11.wordpress.com/2008/11/25/how-the-treadmill-nearly-killed-me-or-an-excuse-to-not-exercise/&amp;ei=QsnuUs-IBpTEsASM2YDwAw&amp;bvm=bv.60444564,d.aWc&amp;psig=AFQjCNE5KchQxZGVGiKx7eeXYOfu9oM3Kw&amp;ust=139146716212888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eLHuScxBXl5EM&amp;tbnid=ea23KhT4m7pAxM:&amp;ved=0CAUQjRw&amp;url=http://www.joepelissier.co.uk/internet/effectivecommunication/&amp;ei=1WxuUrmoMPip4AP97IHICg&amp;bvm=bv.55123115,d.dmg&amp;psig=AFQjCNG29AHXzS6pSP_dU8YZVXwfwZQbcA&amp;ust=138305484382080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v_e455HKkl1EM&amp;tbnid=4iidy-3GspEhtM:&amp;ved=0CAUQjRw&amp;url=http://www.nonformality.org/2007/02/questioning-intercultural-dialogue/&amp;ei=q3RuUvarLdPl4APDyoGQBw&amp;bvm=bv.55123115,d.dmg&amp;psig=AFQjCNFCyhxDtd1srAjV_Jwko-O3b1w6TA&amp;ust=138305686026561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source=images&amp;cd=&amp;cad=rja&amp;docid=FOgxp_ukvBlj8M&amp;tbnid=szlPRJTenGL1wM:&amp;ved=0CAgQjRwwAA&amp;url=http://angelasalevouris.efoliomn.com/1&amp;ei=KW5uUvLUMpWg4APYxYDoCA&amp;psig=AFQjCNFhnBUvE0NXapah7xM3hnkLyI0K2Q&amp;ust=138305527388284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6h8JvwOn7asMrM&amp;tbnid=nkK0bm63l5XSDM:&amp;ved=0CAUQjRw&amp;url=http://www.northjersey.com/news/transportation/010611_Hackensack_police_officer_injured_in_crash.html&amp;ei=AnluUrK4Jdiy4AOIwIHgDg&amp;bvm=bv.55123115,d.dmg&amp;psig=AFQjCNGv-xkPylvP_eQs49NcKY_Zbs3SSA&amp;ust=138305792268539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9hEzV6Ote3YcnM&amp;tbnid=iWwNZpAHR8ZSyM:&amp;ved=0CAUQjRw&amp;url=http://www.theuprisingblog.com/wellness-trends-bringing-it-all-together/&amp;ei=WZh6UuyZNciFkQeKg4DYCw&amp;bvm=bv.55980276,d.cWc&amp;psig=AFQjCNGHvEmpHPVhg790GZFgMXeU1OTLUg&amp;ust=138385246651513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hyperlink" Target="http://youtu.be/sAQfzHBpRs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9Rpu1vlxLacPM&amp;tbnid=h151p9P-63PLdM:&amp;ved=0CAUQjRw&amp;url=http://www.goodnewsgal.com/good_news_gal/events/&amp;ei=U3puUs2BGMet4AOmjoB4&amp;bvm=bv.55123115,d.dmg&amp;psig=AFQjCNGiqm6UbJcdhh3LE_72GhZvZpy6Rw&amp;ust=138305837752253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5qPEijBTD5cc7M&amp;tbnid=UI4q86nL_oUsMM:&amp;ved=0CAUQjRw&amp;url=http://www.susandimickele.com/faith/working-moms-devotional-what-are-your-goals-for-2014&amp;ei=BLJeU5GEDYeyyASCx4HAAg&amp;bvm=bv.65397613,d.aWw&amp;psig=AFQjCNExhnBkiKpDqTLEFRjz1XxNkvsEGQ&amp;ust=139880124055098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ySq9RvX06rIrM&amp;tbnid=AxCH4oARY5NmcM:&amp;ved=0CAUQjRw&amp;url=http://www.seaweb.org/resources/ebm/communicationtools.php&amp;ei=sVtuUritBIL94APp2YGYDQ&amp;bvm=bv.55123115,d.dmg&amp;psig=AFQjCNE86A5GXfPC1j0pgx_m2FmvVe9L9A&amp;ust=1383050489819860" TargetMode="External"/><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url?sa=i&amp;rct=j&amp;q=&amp;esrc=s&amp;frm=1&amp;source=images&amp;cd=&amp;cad=rja&amp;docid=V4AbW7TMTTa0IM&amp;tbnid=lP-NsWx5GKVskM:&amp;ved=0CAUQjRw&amp;url=http://www.firehouse.com/blog/10909602/is-firefighter-communication-a-lost-art&amp;ei=FFtuUtfyHva14AOXmoGIDg&amp;bvm=bv.55123115,d.dmg&amp;psig=AFQjCNH-zgokVH34X4B8AO17l9yu6wy8Nw&amp;ust=1383050338468266"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229600" cy="1447800"/>
          </a:xfrm>
        </p:spPr>
        <p:txBody>
          <a:bodyPr>
            <a:normAutofit/>
          </a:bodyPr>
          <a:lstStyle/>
          <a:p>
            <a:r>
              <a:rPr lang="en-US" sz="3600" b="1" dirty="0" smtClean="0"/>
              <a:t>Communication</a:t>
            </a:r>
            <a:endParaRPr lang="en-US" sz="3600" b="1" dirty="0"/>
          </a:p>
        </p:txBody>
      </p:sp>
      <p:sp>
        <p:nvSpPr>
          <p:cNvPr id="3" name="Subtitle 2"/>
          <p:cNvSpPr>
            <a:spLocks noGrp="1"/>
          </p:cNvSpPr>
          <p:nvPr>
            <p:ph type="subTitle" idx="1"/>
          </p:nvPr>
        </p:nvSpPr>
        <p:spPr>
          <a:xfrm>
            <a:off x="1295400" y="5867400"/>
            <a:ext cx="6400800" cy="762000"/>
          </a:xfrm>
        </p:spPr>
        <p:txBody>
          <a:bodyPr/>
          <a:lstStyle/>
          <a:p>
            <a:r>
              <a:rPr lang="en-US" b="1" dirty="0">
                <a:solidFill>
                  <a:schemeClr val="tx1"/>
                </a:solidFill>
              </a:rPr>
              <a:t>in the Fire/EMS Service</a:t>
            </a:r>
          </a:p>
        </p:txBody>
      </p:sp>
      <p:pic>
        <p:nvPicPr>
          <p:cNvPr id="6" name="Picture 5"/>
          <p:cNvPicPr>
            <a:picLocks noChangeAspect="1"/>
          </p:cNvPicPr>
          <p:nvPr/>
        </p:nvPicPr>
        <p:blipFill>
          <a:blip r:embed="rId3" cstate="print"/>
          <a:stretch>
            <a:fillRect/>
          </a:stretch>
        </p:blipFill>
        <p:spPr>
          <a:xfrm>
            <a:off x="685800" y="1752600"/>
            <a:ext cx="7543800" cy="3266630"/>
          </a:xfrm>
          <a:prstGeom prst="rect">
            <a:avLst/>
          </a:prstGeom>
        </p:spPr>
      </p:pic>
      <p:sp>
        <p:nvSpPr>
          <p:cNvPr id="7" name="TextBox 6"/>
          <p:cNvSpPr txBox="1"/>
          <p:nvPr/>
        </p:nvSpPr>
        <p:spPr>
          <a:xfrm>
            <a:off x="6553200" y="3505200"/>
            <a:ext cx="1828800" cy="646331"/>
          </a:xfrm>
          <a:prstGeom prst="rect">
            <a:avLst/>
          </a:prstGeom>
          <a:noFill/>
        </p:spPr>
        <p:txBody>
          <a:bodyPr wrap="square" rtlCol="0">
            <a:spAutoFit/>
          </a:bodyPr>
          <a:lstStyle/>
          <a:p>
            <a:r>
              <a:rPr lang="en-US" sz="3600" dirty="0" smtClean="0">
                <a:solidFill>
                  <a:schemeClr val="bg1"/>
                </a:solidFill>
              </a:rPr>
              <a:t>Sender</a:t>
            </a:r>
            <a:endParaRPr lang="en-US" sz="3600" dirty="0">
              <a:solidFill>
                <a:schemeClr val="bg1"/>
              </a:solidFill>
            </a:endParaRPr>
          </a:p>
        </p:txBody>
      </p:sp>
      <p:sp>
        <p:nvSpPr>
          <p:cNvPr id="8" name="TextBox 7"/>
          <p:cNvSpPr txBox="1"/>
          <p:nvPr/>
        </p:nvSpPr>
        <p:spPr>
          <a:xfrm>
            <a:off x="762000" y="3505200"/>
            <a:ext cx="2362200" cy="646331"/>
          </a:xfrm>
          <a:prstGeom prst="rect">
            <a:avLst/>
          </a:prstGeom>
          <a:noFill/>
        </p:spPr>
        <p:txBody>
          <a:bodyPr wrap="square" rtlCol="0">
            <a:spAutoFit/>
          </a:bodyPr>
          <a:lstStyle/>
          <a:p>
            <a:r>
              <a:rPr lang="en-US" sz="3600" dirty="0" smtClean="0">
                <a:solidFill>
                  <a:schemeClr val="bg1"/>
                </a:solidFill>
              </a:rPr>
              <a:t>Receiver</a:t>
            </a:r>
            <a:endParaRPr lang="en-US" sz="3600" dirty="0">
              <a:solidFill>
                <a:schemeClr val="bg1"/>
              </a:solidFill>
            </a:endParaRPr>
          </a:p>
        </p:txBody>
      </p:sp>
      <p:sp>
        <p:nvSpPr>
          <p:cNvPr id="14" name="U-Turn Arrow 13"/>
          <p:cNvSpPr/>
          <p:nvPr/>
        </p:nvSpPr>
        <p:spPr>
          <a:xfrm flipH="1">
            <a:off x="2819400" y="1905000"/>
            <a:ext cx="3048000" cy="914400"/>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U-Turn Arrow 14"/>
          <p:cNvSpPr/>
          <p:nvPr/>
        </p:nvSpPr>
        <p:spPr>
          <a:xfrm flipV="1">
            <a:off x="2997200" y="3886200"/>
            <a:ext cx="3048000" cy="990600"/>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a:off x="3492500" y="1777424"/>
            <a:ext cx="1905000" cy="584776"/>
          </a:xfrm>
          <a:prstGeom prst="rect">
            <a:avLst/>
          </a:prstGeom>
          <a:noFill/>
        </p:spPr>
        <p:txBody>
          <a:bodyPr wrap="square" rtlCol="0">
            <a:spAutoFit/>
          </a:bodyPr>
          <a:lstStyle/>
          <a:p>
            <a:r>
              <a:rPr lang="en-US" sz="3200" b="1" dirty="0" smtClean="0">
                <a:solidFill>
                  <a:schemeClr val="bg1"/>
                </a:solidFill>
              </a:rPr>
              <a:t>Message</a:t>
            </a:r>
            <a:endParaRPr lang="en-US" sz="3200" b="1" dirty="0">
              <a:solidFill>
                <a:schemeClr val="bg1"/>
              </a:solidFill>
            </a:endParaRPr>
          </a:p>
        </p:txBody>
      </p:sp>
      <p:sp>
        <p:nvSpPr>
          <p:cNvPr id="17" name="TextBox 16"/>
          <p:cNvSpPr txBox="1"/>
          <p:nvPr/>
        </p:nvSpPr>
        <p:spPr>
          <a:xfrm>
            <a:off x="3429000" y="4482525"/>
            <a:ext cx="2540000" cy="584775"/>
          </a:xfrm>
          <a:prstGeom prst="rect">
            <a:avLst/>
          </a:prstGeom>
          <a:noFill/>
        </p:spPr>
        <p:txBody>
          <a:bodyPr wrap="square" rtlCol="0">
            <a:spAutoFit/>
          </a:bodyPr>
          <a:lstStyle/>
          <a:p>
            <a:r>
              <a:rPr lang="en-US" sz="3200" b="1" dirty="0" smtClean="0">
                <a:solidFill>
                  <a:schemeClr val="bg1"/>
                </a:solidFill>
              </a:rPr>
              <a:t>Feedback</a:t>
            </a:r>
            <a:endParaRPr lang="en-US" sz="3200" b="1" dirty="0">
              <a:solidFill>
                <a:schemeClr val="bg1"/>
              </a:solidFill>
            </a:endParaRPr>
          </a:p>
        </p:txBody>
      </p:sp>
    </p:spTree>
    <p:extLst>
      <p:ext uri="{BB962C8B-B14F-4D97-AF65-F5344CB8AC3E}">
        <p14:creationId xmlns:p14="http://schemas.microsoft.com/office/powerpoint/2010/main" xmlns="" val="3771683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439274244"/>
              </p:ext>
            </p:extLst>
          </p:nvPr>
        </p:nvGraphicFramePr>
        <p:xfrm>
          <a:off x="533400" y="1371600"/>
          <a:ext cx="8229600" cy="4344809"/>
        </p:xfrm>
        <a:graphic>
          <a:graphicData uri="http://schemas.openxmlformats.org/drawingml/2006/table">
            <a:tbl>
              <a:tblPr firstRow="1" bandRow="1">
                <a:tableStyleId>{8A107856-5554-42FB-B03E-39F5DBC370BA}</a:tableStyleId>
              </a:tblPr>
              <a:tblGrid>
                <a:gridCol w="2209800"/>
                <a:gridCol w="6019800"/>
              </a:tblGrid>
              <a:tr h="609600">
                <a:tc>
                  <a:txBody>
                    <a:bodyPr/>
                    <a:lstStyle/>
                    <a:p>
                      <a:pPr algn="ctr"/>
                      <a:r>
                        <a:rPr lang="en-US" sz="2400" b="1" dirty="0" smtClean="0"/>
                        <a:t>Work</a:t>
                      </a:r>
                      <a:endParaRPr lang="en-US" sz="2400" b="1" dirty="0"/>
                    </a:p>
                  </a:txBody>
                  <a:tcPr/>
                </a:tc>
                <a:tc>
                  <a:txBody>
                    <a:bodyPr/>
                    <a:lstStyle/>
                    <a:p>
                      <a:r>
                        <a:rPr lang="en-US" sz="2400" b="0" dirty="0" smtClean="0"/>
                        <a:t>Hard-working; process oriented</a:t>
                      </a:r>
                      <a:endParaRPr lang="en-US" sz="2400" b="0" dirty="0"/>
                    </a:p>
                  </a:txBody>
                  <a:tcPr/>
                </a:tc>
              </a:tr>
              <a:tr h="831151">
                <a:tc>
                  <a:txBody>
                    <a:bodyPr/>
                    <a:lstStyle/>
                    <a:p>
                      <a:pPr algn="ctr"/>
                      <a:r>
                        <a:rPr lang="en-US" sz="2400" b="1" dirty="0" smtClean="0"/>
                        <a:t>Employer</a:t>
                      </a:r>
                      <a:endParaRPr lang="en-US" sz="2400" b="1" dirty="0"/>
                    </a:p>
                  </a:txBody>
                  <a:tcPr/>
                </a:tc>
                <a:tc>
                  <a:txBody>
                    <a:bodyPr/>
                    <a:lstStyle/>
                    <a:p>
                      <a:r>
                        <a:rPr lang="en-US" sz="2400" dirty="0" smtClean="0"/>
                        <a:t>Most loyal workers (70%</a:t>
                      </a:r>
                      <a:r>
                        <a:rPr lang="en-US" sz="2400" baseline="0" dirty="0" smtClean="0"/>
                        <a:t> wants to stay)</a:t>
                      </a:r>
                      <a:endParaRPr lang="en-US" sz="2400" dirty="0"/>
                    </a:p>
                  </a:txBody>
                  <a:tcPr/>
                </a:tc>
              </a:tr>
              <a:tr h="831151">
                <a:tc>
                  <a:txBody>
                    <a:bodyPr/>
                    <a:lstStyle/>
                    <a:p>
                      <a:pPr algn="ctr"/>
                      <a:r>
                        <a:rPr lang="en-US" sz="2400" b="1" dirty="0" smtClean="0"/>
                        <a:t>Authority</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Value conformity</a:t>
                      </a:r>
                      <a:r>
                        <a:rPr lang="en-US" sz="2400" baseline="0" dirty="0" smtClean="0"/>
                        <a:t> and rules; top-down management approach</a:t>
                      </a:r>
                      <a:endParaRPr lang="en-US" sz="2400" dirty="0" smtClean="0"/>
                    </a:p>
                  </a:txBody>
                  <a:tcPr/>
                </a:tc>
              </a:tr>
              <a:tr h="831151">
                <a:tc>
                  <a:txBody>
                    <a:bodyPr/>
                    <a:lstStyle/>
                    <a:p>
                      <a:pPr algn="ctr"/>
                      <a:r>
                        <a:rPr lang="en-US" sz="2400" b="1" dirty="0" smtClean="0"/>
                        <a:t>Supervision</a:t>
                      </a:r>
                      <a:endParaRPr lang="en-US" sz="2400" b="1" dirty="0"/>
                    </a:p>
                  </a:txBody>
                  <a:tcPr/>
                </a:tc>
                <a:tc>
                  <a:txBody>
                    <a:bodyPr/>
                    <a:lstStyle/>
                    <a:p>
                      <a:r>
                        <a:rPr lang="en-US" sz="2400" dirty="0" smtClean="0"/>
                        <a:t>May be insulted by continuous</a:t>
                      </a:r>
                      <a:r>
                        <a:rPr lang="en-US" sz="2400" baseline="0" dirty="0" smtClean="0"/>
                        <a:t> feedback</a:t>
                      </a:r>
                      <a:endParaRPr lang="en-US" sz="2400" dirty="0"/>
                    </a:p>
                  </a:txBody>
                  <a:tcPr/>
                </a:tc>
              </a:tr>
              <a:tr h="1241756">
                <a:tc>
                  <a:txBody>
                    <a:bodyPr/>
                    <a:lstStyle/>
                    <a:p>
                      <a:pPr algn="ctr"/>
                      <a:r>
                        <a:rPr lang="en-US" sz="2400" b="1" dirty="0" smtClean="0"/>
                        <a:t>Respect</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Want opinions to be given more weight; expects deference based on experience</a:t>
                      </a:r>
                      <a:endParaRPr lang="en-US" sz="2400" dirty="0" smtClean="0"/>
                    </a:p>
                  </a:txBody>
                  <a:tcPr/>
                </a:tc>
              </a:tr>
            </a:tbl>
          </a:graphicData>
        </a:graphic>
      </p:graphicFrame>
      <p:sp>
        <p:nvSpPr>
          <p:cNvPr id="2" name="Title 1"/>
          <p:cNvSpPr>
            <a:spLocks noGrp="1"/>
          </p:cNvSpPr>
          <p:nvPr>
            <p:ph type="title"/>
          </p:nvPr>
        </p:nvSpPr>
        <p:spPr/>
        <p:txBody>
          <a:bodyPr>
            <a:normAutofit/>
          </a:bodyPr>
          <a:lstStyle/>
          <a:p>
            <a:r>
              <a:rPr lang="en-US" dirty="0" err="1" smtClean="0"/>
              <a:t>Traditionals</a:t>
            </a:r>
            <a:r>
              <a:rPr lang="en-US" dirty="0" smtClean="0"/>
              <a:t>’ attitude toward…</a:t>
            </a:r>
            <a:endParaRPr lang="en-US" dirty="0"/>
          </a:p>
        </p:txBody>
      </p:sp>
    </p:spTree>
    <p:extLst>
      <p:ext uri="{BB962C8B-B14F-4D97-AF65-F5344CB8AC3E}">
        <p14:creationId xmlns:p14="http://schemas.microsoft.com/office/powerpoint/2010/main" xmlns="" val="180167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xmlns="" val="4291702421"/>
              </p:ext>
            </p:extLst>
          </p:nvPr>
        </p:nvGraphicFramePr>
        <p:xfrm>
          <a:off x="533400" y="1371600"/>
          <a:ext cx="8229600" cy="4361370"/>
        </p:xfrm>
        <a:graphic>
          <a:graphicData uri="http://schemas.openxmlformats.org/drawingml/2006/table">
            <a:tbl>
              <a:tblPr firstRow="1" bandRow="1">
                <a:tableStyleId>{8A107856-5554-42FB-B03E-39F5DBC370BA}</a:tableStyleId>
              </a:tblPr>
              <a:tblGrid>
                <a:gridCol w="2209800"/>
                <a:gridCol w="6019800"/>
              </a:tblGrid>
              <a:tr h="609600">
                <a:tc>
                  <a:txBody>
                    <a:bodyPr/>
                    <a:lstStyle/>
                    <a:p>
                      <a:pPr algn="ctr"/>
                      <a:r>
                        <a:rPr lang="en-US" sz="2400" b="1" dirty="0" smtClean="0"/>
                        <a:t>Work</a:t>
                      </a:r>
                      <a:endParaRPr lang="en-US" sz="2400" b="1" dirty="0"/>
                    </a:p>
                  </a:txBody>
                  <a:tcPr/>
                </a:tc>
                <a:tc>
                  <a:txBody>
                    <a:bodyPr/>
                    <a:lstStyle/>
                    <a:p>
                      <a:pPr algn="l"/>
                      <a:r>
                        <a:rPr lang="en-US" sz="2400" b="0" dirty="0" smtClean="0"/>
                        <a:t>Workaholics; process oriented</a:t>
                      </a:r>
                      <a:endParaRPr lang="en-US" sz="2400" b="0" dirty="0"/>
                    </a:p>
                  </a:txBody>
                  <a:tcPr/>
                </a:tc>
              </a:tr>
              <a:tr h="844148">
                <a:tc>
                  <a:txBody>
                    <a:bodyPr/>
                    <a:lstStyle/>
                    <a:p>
                      <a:pPr algn="ctr"/>
                      <a:r>
                        <a:rPr lang="en-US" sz="2400" b="1" dirty="0" smtClean="0"/>
                        <a:t>Employer</a:t>
                      </a:r>
                      <a:endParaRPr lang="en-US" sz="2400" b="1" dirty="0"/>
                    </a:p>
                  </a:txBody>
                  <a:tcPr/>
                </a:tc>
                <a:tc>
                  <a:txBody>
                    <a:bodyPr/>
                    <a:lstStyle/>
                    <a:p>
                      <a:pPr algn="l"/>
                      <a:r>
                        <a:rPr lang="en-US" sz="2400" dirty="0" smtClean="0"/>
                        <a:t>Value</a:t>
                      </a:r>
                      <a:r>
                        <a:rPr lang="en-US" sz="2400" baseline="0" dirty="0" smtClean="0"/>
                        <a:t> commitment and loyalty (65% want to stay)</a:t>
                      </a:r>
                      <a:endParaRPr lang="en-US" sz="2400" dirty="0"/>
                    </a:p>
                  </a:txBody>
                  <a:tcPr/>
                </a:tc>
              </a:tr>
              <a:tr h="844148">
                <a:tc>
                  <a:txBody>
                    <a:bodyPr/>
                    <a:lstStyle/>
                    <a:p>
                      <a:pPr algn="ctr"/>
                      <a:r>
                        <a:rPr lang="en-US" sz="2400" b="1" dirty="0" smtClean="0"/>
                        <a:t>Authority</a:t>
                      </a:r>
                      <a:endParaRPr lang="en-US" sz="2400" b="1" dirty="0"/>
                    </a:p>
                  </a:txBody>
                  <a:tcPr/>
                </a:tc>
                <a:tc>
                  <a:txBody>
                    <a:bodyPr/>
                    <a:lstStyle/>
                    <a:p>
                      <a:pPr algn="l"/>
                      <a:r>
                        <a:rPr lang="en-US" sz="2400" dirty="0" smtClean="0"/>
                        <a:t>May</a:t>
                      </a:r>
                      <a:r>
                        <a:rPr lang="en-US" sz="2400" baseline="0" dirty="0" smtClean="0"/>
                        <a:t> be uncomfortable interacting with authority figures</a:t>
                      </a:r>
                      <a:endParaRPr lang="en-US" sz="2400" dirty="0"/>
                    </a:p>
                  </a:txBody>
                  <a:tcPr/>
                </a:tc>
              </a:tr>
              <a:tr h="844148">
                <a:tc>
                  <a:txBody>
                    <a:bodyPr/>
                    <a:lstStyle/>
                    <a:p>
                      <a:pPr algn="ctr"/>
                      <a:r>
                        <a:rPr lang="en-US" sz="2400" b="1" dirty="0" smtClean="0"/>
                        <a:t>Supervision</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May be insulted by continuous</a:t>
                      </a:r>
                      <a:r>
                        <a:rPr lang="en-US" sz="2400" baseline="0" dirty="0" smtClean="0"/>
                        <a:t> feedback</a:t>
                      </a:r>
                      <a:endParaRPr lang="en-US" sz="2400" dirty="0" smtClean="0"/>
                    </a:p>
                  </a:txBody>
                  <a:tcPr/>
                </a:tc>
              </a:tr>
              <a:tr h="1219326">
                <a:tc>
                  <a:txBody>
                    <a:bodyPr/>
                    <a:lstStyle/>
                    <a:p>
                      <a:pPr algn="ctr"/>
                      <a:r>
                        <a:rPr lang="en-US" sz="2400" b="1" dirty="0" smtClean="0"/>
                        <a:t>Respect</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Want opinions to be given more weight; expects deference based on experience</a:t>
                      </a:r>
                      <a:endParaRPr lang="en-US" sz="2400" dirty="0" smtClean="0"/>
                    </a:p>
                  </a:txBody>
                  <a:tcPr/>
                </a:tc>
              </a:tr>
            </a:tbl>
          </a:graphicData>
        </a:graphic>
      </p:graphicFrame>
      <p:sp>
        <p:nvSpPr>
          <p:cNvPr id="2" name="Title 1"/>
          <p:cNvSpPr>
            <a:spLocks noGrp="1"/>
          </p:cNvSpPr>
          <p:nvPr>
            <p:ph type="title"/>
          </p:nvPr>
        </p:nvSpPr>
        <p:spPr/>
        <p:txBody>
          <a:bodyPr>
            <a:normAutofit fontScale="90000"/>
          </a:bodyPr>
          <a:lstStyle/>
          <a:p>
            <a:r>
              <a:rPr lang="en-US" dirty="0" smtClean="0"/>
              <a:t>Baby Boomers’ attitude toward…</a:t>
            </a:r>
            <a:endParaRPr lang="en-US" dirty="0"/>
          </a:p>
        </p:txBody>
      </p:sp>
    </p:spTree>
    <p:extLst>
      <p:ext uri="{BB962C8B-B14F-4D97-AF65-F5344CB8AC3E}">
        <p14:creationId xmlns:p14="http://schemas.microsoft.com/office/powerpoint/2010/main" xmlns="" val="3901532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xmlns="" val="1391388207"/>
              </p:ext>
            </p:extLst>
          </p:nvPr>
        </p:nvGraphicFramePr>
        <p:xfrm>
          <a:off x="533400" y="1371600"/>
          <a:ext cx="8229600" cy="4439412"/>
        </p:xfrm>
        <a:graphic>
          <a:graphicData uri="http://schemas.openxmlformats.org/drawingml/2006/table">
            <a:tbl>
              <a:tblPr firstRow="1" bandRow="1">
                <a:tableStyleId>{8A107856-5554-42FB-B03E-39F5DBC370BA}</a:tableStyleId>
              </a:tblPr>
              <a:tblGrid>
                <a:gridCol w="2209800"/>
                <a:gridCol w="6019800"/>
              </a:tblGrid>
              <a:tr h="781812">
                <a:tc>
                  <a:txBody>
                    <a:bodyPr/>
                    <a:lstStyle/>
                    <a:p>
                      <a:pPr algn="ctr"/>
                      <a:r>
                        <a:rPr lang="en-US" sz="2400" b="1" dirty="0" smtClean="0"/>
                        <a:t>Work</a:t>
                      </a:r>
                      <a:endParaRPr lang="en-US" sz="2400" b="1" dirty="0"/>
                    </a:p>
                  </a:txBody>
                  <a:tcPr/>
                </a:tc>
                <a:tc>
                  <a:txBody>
                    <a:bodyPr/>
                    <a:lstStyle/>
                    <a:p>
                      <a:r>
                        <a:rPr lang="en-US" sz="2400" b="0" dirty="0" smtClean="0"/>
                        <a:t>Only work</a:t>
                      </a:r>
                      <a:r>
                        <a:rPr lang="en-US" sz="2400" b="0" baseline="0" dirty="0" smtClean="0"/>
                        <a:t> as </a:t>
                      </a:r>
                      <a:r>
                        <a:rPr lang="en-US" sz="2400" b="0" dirty="0" smtClean="0"/>
                        <a:t>hard as needed; results oriented</a:t>
                      </a:r>
                      <a:endParaRPr lang="en-US" sz="2400" b="0" dirty="0"/>
                    </a:p>
                  </a:txBody>
                  <a:tcPr/>
                </a:tc>
              </a:tr>
              <a:tr h="781812">
                <a:tc>
                  <a:txBody>
                    <a:bodyPr/>
                    <a:lstStyle/>
                    <a:p>
                      <a:pPr algn="ctr"/>
                      <a:r>
                        <a:rPr lang="en-US" sz="2400" b="1" dirty="0" smtClean="0"/>
                        <a:t>Employer</a:t>
                      </a:r>
                      <a:endParaRPr lang="en-US" sz="2400" b="1" dirty="0"/>
                    </a:p>
                  </a:txBody>
                  <a:tcPr/>
                </a:tc>
                <a:tc>
                  <a:txBody>
                    <a:bodyPr/>
                    <a:lstStyle/>
                    <a:p>
                      <a:r>
                        <a:rPr lang="en-US" sz="2400" dirty="0" smtClean="0"/>
                        <a:t>Loyal to people more than company</a:t>
                      </a:r>
                      <a:r>
                        <a:rPr lang="en-US" sz="2400" baseline="0" dirty="0" smtClean="0"/>
                        <a:t> (40% want to stay)</a:t>
                      </a:r>
                      <a:endParaRPr lang="en-US" sz="2400" dirty="0"/>
                    </a:p>
                  </a:txBody>
                  <a:tcPr/>
                </a:tc>
              </a:tr>
              <a:tr h="1069848">
                <a:tc>
                  <a:txBody>
                    <a:bodyPr/>
                    <a:lstStyle/>
                    <a:p>
                      <a:pPr algn="ctr"/>
                      <a:r>
                        <a:rPr lang="en-US" sz="2400" b="1" dirty="0" smtClean="0"/>
                        <a:t>Authority</a:t>
                      </a:r>
                      <a:endParaRPr lang="en-US" sz="2400" b="1" dirty="0"/>
                    </a:p>
                  </a:txBody>
                  <a:tcPr/>
                </a:tc>
                <a:tc>
                  <a:txBody>
                    <a:bodyPr/>
                    <a:lstStyle/>
                    <a:p>
                      <a:r>
                        <a:rPr lang="en-US" sz="2400" dirty="0" smtClean="0"/>
                        <a:t>Comfortable interacting with authorities; not impressed or intimidated by titles</a:t>
                      </a:r>
                      <a:endParaRPr lang="en-US" sz="2400" dirty="0"/>
                    </a:p>
                  </a:txBody>
                  <a:tcPr/>
                </a:tc>
              </a:tr>
              <a:tr h="781812">
                <a:tc>
                  <a:txBody>
                    <a:bodyPr/>
                    <a:lstStyle/>
                    <a:p>
                      <a:pPr algn="ctr"/>
                      <a:r>
                        <a:rPr lang="en-US" sz="2400" b="1" dirty="0" smtClean="0"/>
                        <a:t>Supervision</a:t>
                      </a:r>
                      <a:endParaRPr lang="en-US" sz="2400" b="1" dirty="0"/>
                    </a:p>
                  </a:txBody>
                  <a:tcPr/>
                </a:tc>
                <a:tc>
                  <a:txBody>
                    <a:bodyPr/>
                    <a:lstStyle/>
                    <a:p>
                      <a:r>
                        <a:rPr lang="en-US" sz="2400" dirty="0" smtClean="0"/>
                        <a:t>Immediate and continuous</a:t>
                      </a:r>
                      <a:endParaRPr lang="en-US" sz="2400" dirty="0"/>
                    </a:p>
                  </a:txBody>
                  <a:tcPr/>
                </a:tc>
              </a:tr>
              <a:tr h="781812">
                <a:tc>
                  <a:txBody>
                    <a:bodyPr/>
                    <a:lstStyle/>
                    <a:p>
                      <a:pPr algn="ctr"/>
                      <a:r>
                        <a:rPr lang="en-US" sz="2400" b="1" dirty="0" smtClean="0"/>
                        <a:t>Respect</a:t>
                      </a:r>
                      <a:endParaRPr lang="en-US" sz="2400" b="1" dirty="0"/>
                    </a:p>
                  </a:txBody>
                  <a:tcPr/>
                </a:tc>
                <a:tc>
                  <a:txBody>
                    <a:bodyPr/>
                    <a:lstStyle/>
                    <a:p>
                      <a:r>
                        <a:rPr lang="en-US" sz="2400" dirty="0" smtClean="0"/>
                        <a:t>Want to be held in esteem and listened to;</a:t>
                      </a:r>
                      <a:r>
                        <a:rPr lang="en-US" sz="2400" baseline="0" dirty="0" smtClean="0"/>
                        <a:t> do not expect deference</a:t>
                      </a:r>
                      <a:endParaRPr lang="en-US" sz="2400" dirty="0"/>
                    </a:p>
                  </a:txBody>
                  <a:tcPr/>
                </a:tc>
              </a:tr>
            </a:tbl>
          </a:graphicData>
        </a:graphic>
      </p:graphicFrame>
      <p:sp>
        <p:nvSpPr>
          <p:cNvPr id="2" name="Title 1"/>
          <p:cNvSpPr>
            <a:spLocks noGrp="1"/>
          </p:cNvSpPr>
          <p:nvPr>
            <p:ph type="title"/>
          </p:nvPr>
        </p:nvSpPr>
        <p:spPr/>
        <p:txBody>
          <a:bodyPr>
            <a:normAutofit fontScale="90000"/>
          </a:bodyPr>
          <a:lstStyle/>
          <a:p>
            <a:r>
              <a:rPr lang="en-US" dirty="0" smtClean="0"/>
              <a:t>Generation X’s attitude toward…</a:t>
            </a:r>
            <a:endParaRPr lang="en-US" dirty="0"/>
          </a:p>
        </p:txBody>
      </p:sp>
    </p:spTree>
    <p:extLst>
      <p:ext uri="{BB962C8B-B14F-4D97-AF65-F5344CB8AC3E}">
        <p14:creationId xmlns:p14="http://schemas.microsoft.com/office/powerpoint/2010/main" xmlns="" val="3828233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xmlns="" val="4275089172"/>
              </p:ext>
            </p:extLst>
          </p:nvPr>
        </p:nvGraphicFramePr>
        <p:xfrm>
          <a:off x="533400" y="1371600"/>
          <a:ext cx="8229600" cy="4320540"/>
        </p:xfrm>
        <a:graphic>
          <a:graphicData uri="http://schemas.openxmlformats.org/drawingml/2006/table">
            <a:tbl>
              <a:tblPr firstRow="1" bandRow="1">
                <a:tableStyleId>{8A107856-5554-42FB-B03E-39F5DBC370BA}</a:tableStyleId>
              </a:tblPr>
              <a:tblGrid>
                <a:gridCol w="2209800"/>
                <a:gridCol w="6019800"/>
              </a:tblGrid>
              <a:tr h="781812">
                <a:tc>
                  <a:txBody>
                    <a:bodyPr/>
                    <a:lstStyle/>
                    <a:p>
                      <a:pPr algn="ctr"/>
                      <a:r>
                        <a:rPr lang="en-US" sz="2400" b="1" dirty="0" smtClean="0"/>
                        <a:t>Work</a:t>
                      </a:r>
                      <a:endParaRPr lang="en-US" sz="2400" b="1" dirty="0"/>
                    </a:p>
                  </a:txBody>
                  <a:tcPr/>
                </a:tc>
                <a:tc>
                  <a:txBody>
                    <a:bodyPr/>
                    <a:lstStyle/>
                    <a:p>
                      <a:r>
                        <a:rPr lang="en-US" sz="2400" b="0" dirty="0" smtClean="0"/>
                        <a:t>Work only as hard as needed;</a:t>
                      </a:r>
                      <a:r>
                        <a:rPr lang="en-US" sz="2400" b="0" baseline="0" dirty="0" smtClean="0"/>
                        <a:t> results oriented</a:t>
                      </a:r>
                      <a:endParaRPr lang="en-US" sz="2400" b="0" dirty="0"/>
                    </a:p>
                  </a:txBody>
                  <a:tcPr/>
                </a:tc>
              </a:tr>
              <a:tr h="781812">
                <a:tc>
                  <a:txBody>
                    <a:bodyPr/>
                    <a:lstStyle/>
                    <a:p>
                      <a:pPr algn="ctr"/>
                      <a:r>
                        <a:rPr lang="en-US" sz="2400" b="1" dirty="0" smtClean="0"/>
                        <a:t>Employer</a:t>
                      </a:r>
                      <a:endParaRPr lang="en-US" sz="2400" b="1" dirty="0"/>
                    </a:p>
                  </a:txBody>
                  <a:tcPr/>
                </a:tc>
                <a:tc>
                  <a:txBody>
                    <a:bodyPr/>
                    <a:lstStyle/>
                    <a:p>
                      <a:r>
                        <a:rPr lang="en-US" sz="2400" dirty="0" smtClean="0"/>
                        <a:t>Loyal</a:t>
                      </a:r>
                      <a:r>
                        <a:rPr lang="en-US" sz="2400" baseline="0" dirty="0" smtClean="0"/>
                        <a:t> when dedicated to an idea, cause or product (20% want to stay)</a:t>
                      </a:r>
                      <a:endParaRPr lang="en-US" sz="2400" dirty="0"/>
                    </a:p>
                  </a:txBody>
                  <a:tcPr/>
                </a:tc>
              </a:tr>
              <a:tr h="781812">
                <a:tc>
                  <a:txBody>
                    <a:bodyPr/>
                    <a:lstStyle/>
                    <a:p>
                      <a:pPr algn="ctr"/>
                      <a:r>
                        <a:rPr lang="en-US" sz="2400" b="1" dirty="0" smtClean="0"/>
                        <a:t>Authority</a:t>
                      </a:r>
                      <a:endParaRPr lang="en-US" sz="2400" b="1" dirty="0"/>
                    </a:p>
                  </a:txBody>
                  <a:tcPr/>
                </a:tc>
                <a:tc>
                  <a:txBody>
                    <a:bodyPr/>
                    <a:lstStyle/>
                    <a:p>
                      <a:r>
                        <a:rPr lang="en-US" sz="2400" dirty="0" smtClean="0"/>
                        <a:t>Believe</a:t>
                      </a:r>
                      <a:r>
                        <a:rPr lang="en-US" sz="2400" baseline="0" dirty="0" smtClean="0"/>
                        <a:t> respect must be earned regardless of level or title</a:t>
                      </a:r>
                      <a:endParaRPr lang="en-US" sz="2400" dirty="0"/>
                    </a:p>
                  </a:txBody>
                  <a:tcPr/>
                </a:tc>
              </a:tr>
              <a:tr h="781812">
                <a:tc>
                  <a:txBody>
                    <a:bodyPr/>
                    <a:lstStyle/>
                    <a:p>
                      <a:pPr algn="ctr"/>
                      <a:r>
                        <a:rPr lang="en-US" sz="2400" b="1" dirty="0" smtClean="0"/>
                        <a:t>Supervision</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Immediate and continuous</a:t>
                      </a:r>
                    </a:p>
                  </a:txBody>
                  <a:tcPr/>
                </a:tc>
              </a:tr>
              <a:tr h="1069848">
                <a:tc>
                  <a:txBody>
                    <a:bodyPr/>
                    <a:lstStyle/>
                    <a:p>
                      <a:pPr algn="ctr"/>
                      <a:r>
                        <a:rPr lang="en-US" sz="2400" b="1" dirty="0" smtClean="0"/>
                        <a:t>Respect</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Want to be held in esteem and listened to;</a:t>
                      </a:r>
                      <a:r>
                        <a:rPr lang="en-US" sz="2400" baseline="0" dirty="0" smtClean="0"/>
                        <a:t> do not expect deference</a:t>
                      </a:r>
                      <a:endParaRPr lang="en-US" sz="2400" dirty="0" smtClean="0"/>
                    </a:p>
                  </a:txBody>
                  <a:tcPr/>
                </a:tc>
              </a:tr>
            </a:tbl>
          </a:graphicData>
        </a:graphic>
      </p:graphicFrame>
      <p:sp>
        <p:nvSpPr>
          <p:cNvPr id="2" name="Title 1"/>
          <p:cNvSpPr>
            <a:spLocks noGrp="1"/>
          </p:cNvSpPr>
          <p:nvPr>
            <p:ph type="title"/>
          </p:nvPr>
        </p:nvSpPr>
        <p:spPr/>
        <p:txBody>
          <a:bodyPr/>
          <a:lstStyle/>
          <a:p>
            <a:r>
              <a:rPr lang="en-US" dirty="0" err="1" smtClean="0"/>
              <a:t>Millennials</a:t>
            </a:r>
            <a:r>
              <a:rPr lang="en-US" dirty="0" smtClean="0"/>
              <a:t>’ </a:t>
            </a:r>
            <a:r>
              <a:rPr lang="en-US" dirty="0"/>
              <a:t>attitude </a:t>
            </a:r>
            <a:r>
              <a:rPr lang="en-US" dirty="0" smtClean="0"/>
              <a:t>toward…</a:t>
            </a:r>
            <a:endParaRPr lang="en-US" dirty="0"/>
          </a:p>
        </p:txBody>
      </p:sp>
    </p:spTree>
    <p:extLst>
      <p:ext uri="{BB962C8B-B14F-4D97-AF65-F5344CB8AC3E}">
        <p14:creationId xmlns:p14="http://schemas.microsoft.com/office/powerpoint/2010/main" xmlns="" val="3828233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High-context</a:t>
            </a:r>
          </a:p>
          <a:p>
            <a:pPr lvl="1"/>
            <a:r>
              <a:rPr lang="en-US" sz="2400" dirty="0" smtClean="0"/>
              <a:t>Message is understood through context</a:t>
            </a:r>
          </a:p>
          <a:p>
            <a:pPr lvl="1"/>
            <a:r>
              <a:rPr lang="en-US" sz="2400" dirty="0" smtClean="0"/>
              <a:t>Time is synchronous</a:t>
            </a:r>
          </a:p>
          <a:p>
            <a:pPr lvl="1"/>
            <a:r>
              <a:rPr lang="en-US" sz="2400" dirty="0" smtClean="0"/>
              <a:t>Group harmony important</a:t>
            </a:r>
          </a:p>
          <a:p>
            <a:pPr lvl="1"/>
            <a:r>
              <a:rPr lang="en-US" sz="2400" dirty="0" smtClean="0"/>
              <a:t>Dislike direct confrontation</a:t>
            </a:r>
          </a:p>
          <a:p>
            <a:r>
              <a:rPr lang="en-US" sz="2800" dirty="0" smtClean="0"/>
              <a:t>Low-context</a:t>
            </a:r>
          </a:p>
          <a:p>
            <a:pPr lvl="1"/>
            <a:r>
              <a:rPr lang="en-US" sz="2400" dirty="0" smtClean="0"/>
              <a:t>Messages should be specific</a:t>
            </a:r>
          </a:p>
          <a:p>
            <a:pPr lvl="1"/>
            <a:r>
              <a:rPr lang="en-US" sz="2400" dirty="0" smtClean="0"/>
              <a:t>Time is chronological/sequential</a:t>
            </a:r>
          </a:p>
          <a:p>
            <a:pPr lvl="1"/>
            <a:r>
              <a:rPr lang="en-US" sz="2400" dirty="0" smtClean="0"/>
              <a:t>Individual rights supersede blind duty to family</a:t>
            </a:r>
          </a:p>
          <a:p>
            <a:pPr lvl="1"/>
            <a:r>
              <a:rPr lang="en-US" sz="2400" dirty="0" smtClean="0"/>
              <a:t>Conflict is a natural part of life</a:t>
            </a:r>
            <a:endParaRPr lang="en-US" sz="2400" dirty="0"/>
          </a:p>
        </p:txBody>
      </p:sp>
      <p:sp>
        <p:nvSpPr>
          <p:cNvPr id="2" name="Title 1"/>
          <p:cNvSpPr>
            <a:spLocks noGrp="1"/>
          </p:cNvSpPr>
          <p:nvPr>
            <p:ph type="title"/>
          </p:nvPr>
        </p:nvSpPr>
        <p:spPr/>
        <p:txBody>
          <a:bodyPr/>
          <a:lstStyle/>
          <a:p>
            <a:r>
              <a:rPr lang="en-US" dirty="0" smtClean="0"/>
              <a:t>Cultural differences</a:t>
            </a:r>
            <a:endParaRPr lang="en-US" dirty="0"/>
          </a:p>
        </p:txBody>
      </p:sp>
      <p:sp>
        <p:nvSpPr>
          <p:cNvPr id="4" name="AutoShape 2" descr="data:image/jpeg;base64,/9j/4AAQSkZJRgABAQAAAQABAAD/2wCEAAkGBhQSEBUUEhQVFBUUFBQXFxcUFhQYFRcVFxQVFRYVFhUXHCYeGBwjHBQUHy8gIycpLCwsFR4xNTAqNSYrLCkBCQoKDgwOGg8PGikcHSQsLCwpKSkpKSksLCksLCksKSwsLCkpKSkpKSkpKSksKSwsKSwpKSwsKSksKSwsKSwsLP/AABEIAOoA2AMBIgACEQEDEQH/xAAcAAEAAgMBAQEAAAAAAAAAAAAABAYDBQcBAgj/xAA+EAABAwEFBQUGBQMDBQEAAAABAAIDEQQFITFBBhJRYXEHEyKBkTJCUqGxwWJy0eHwFCOCkrLSFUOiwvEz/8QAGQEBAAMBAQAAAAAAAAAAAAAAAAIDBAEF/8QAIhEAAgMAAgIDAQEBAAAAAAAAAAECAxEhMRJBBFFhcSIT/9oADAMBAAIRAxEAPwDhyIiAm3Ze8kDt6N1OI909QuhXBtnHPRr/AAScCcD+U/ZcwQFVzrUiyFjidyjmPVS43hwXKrg22fFRstXs4+8P1V/sF5NlaHxuBB4fccVknBxN0LFLo3LQscsa+GTLL3lVEsNfPBVaa9bnDgcFZXRL5fZwQhw5FfOzzozVoqFpF2S2XcDmFR7/ANl6Euj9NFohb6kZbKPcSpovqSMtNCKEcV8rSZAiIgCIiAIiIAiIgCIiAIiIAiIgCIiAIiIApd33nJC7ejcW8tD1CiImadTw6LcW3bJKNm8DuPunz081a4pq4ggrh63VybUy2cgV32fC45dDos86fcTTXf6kdghmB5LOGqsXPtFFaBVjvEM2nBw8uHNWCy20ZFZms7NaafRlkhWutlgqMlvI2b3s4/zVTLPdZB3nNrqBoupadOeWvs4daMRSPg5wPyGZCwW3sjYyKotDi8DHwN3T0Faj1XUTbhlQ16LTW+5Z7Sab4gZqfaeegrQeZ8lem0sRTKEW9ZxK+9nHWejt4PYTSowIPAj9FqF+hBslZ2No6MS01lo+vOhwHoqXt1shHIAbJCBLUVbE2gc3m0YCnHBWxn9medPuJy9FZbb2eWyKLvHRggYlrXNc8f4jPyqq2VYnpQ012eIiIcCIiAIiIAskEDnuDWAuc4gAAVJJyAAzXkMRc4NaCS4gADMk4ABdp2E2JZY295IA6dwxdmGA5tZ93a9M4ylhKMXIi7EdmbYN2a1gPlwLY8CyM8XaOd8hzzRdAjj4oqHLTQoYfl1ERaTKEREAREQBERAZIZnMcHNJaRkQaFdK2BvGe2v7vcJ3B4pR7IH4uZ0Az4KlbLbLy260CKIYZvefZY3Vx+w1K/SezmzsVigbDEKNaMTq52rnHUlVWZ7NFPluoXXcjY26k6k6+S2DxTDiszV5uUxVBrTNPbLooN5pWqNsO8WgZZnmrNMwvG7kNeKxPsMYb7ICadwrzAX+0aDgCKn9FmaWgEMAHT7nVQLwJ7zcjy1IWex2QudumoaMzr0H6roa+yPMHuq2Nu8fQDqdFzjaLsrnaHzNex7i5zu7a0jM1o0nM8sF2WRzWNo0AAcFU9qNoGwxuc46fyg1UotrorlFSXJwRwoaHAheLPbrR3kj30pvOJ9SsC0mBhERDgRFZ9g9mP6uerx/ZioX/iPus89eQK43nJ1LeCy9mex5wtUozH9pp4HDvKc9PM8F1Oz2cUUeyxUGAoMgBhToOCnxtFKYeiyynpthDEfbGClEXsZIH7Iq9LMPyqiIt55oRFls9mc9waxpc45ACpKAxKfd1xTTgmKMuAzOAbXhU4VVmuLsxmmcO9e2MZkDxO3a45YA+a6YLgbDGGReFrRgAMP3PNVSsS6NVXx5S5lwjhdsuaaL22EehHqFuNj9hZ7wf4BuRA+OVw8I5NHvO5etFfrTs62S0xiWpZjUA0rwaSumXTCyONrI2tY1oADWgAAcAAoq1tE5fHSfZE2Z2VhsMQigbTVzji5zvicdfoNFuqryqNFFW3paofR9iROpWCW06LCZ26lR0n4ksyjRR5bOXnFYzbGgYKJNfW7U1FVw6TxdbKcPqtRe8zYMag8lHte0+63FyoV+7RPnNIgT+I+yOnFd07htLy2wDKjFzjk1uf7KtSQvtT9+bIZN0HPmV93fdm74n4uOZOq2bWjRQciSiUi+tjnNO9D4h8Oo6KtzWdzDRzS08wQuuuFVglsoIxAdyIH3Vkbmu+TNP40XyuDkqLodu2Yhf/29w8WYfLJVi8tlnx1LD3jeXtDyV8bYy/DNOiUf00sbC4gAVJIAAzJOAC71sfcQstmZGB4qbzzxeabx8shyAXP+zXZJ0sv9RI0hkRIYCPak40OjfrTguvWWIcaKFs/SJUw9skQtyrkpG4Oui+2Rr3d00VBqRjJOiL6c7r05fZFw6flNEVnHZzbPBWMf3C0Cj2kgOxqQMgBmt7eHmqLl0iHs7snNbCSyjWNwc91aV4ADMrtGz+xVns0QEbAXUG9I4Ve40xx0HILLZrm7iztiYAGMaAOJ4k8yak9VP2dtW/GWO9qJ26a8Di0+mH+JWac9PRqpUFr7NZJZ+4mZIB4K7r/yOwr5Gh8lZZbLUVCjW+zVFDkvbitB3TE7NnsnizT0OHoqjTuo1F72Lgvq4No/+3IfE35jQra25g1VPv27HBwkjwc30I4Lm4caTR0D+tFFgnvGgXO7NtiabrqgjAg8VHvPblrG+0K+qcjMXJeJrwzqVrJ75NaNXMrR2jEn2XO6kNHpQrAe0eYezGwdd4/SisVUn6M7vgvZ0x9tecXO9FDktxJo1pJ4lc8f2jzn3I/R/wDyXkfaNaAfYi9Hf8lL/lIr/wC8S13s95duuwYaVNcSfh5DTmpNleKUoMFzq/dq5bVQP3WtHusrQnianFbzZK/C8bjzV7BUH4m4Ch4kYKM6nmkq74uWFycwLwxhYxJUrOAs6NZhDAV6W0/dZXMC+eRXRhjpVYprAHaDzWR44ArHLvDVNOZhFia+F1Ynlh1ANWnq04K4bO7UteQyYBjzgD7h8zkVVY21NDnovXRUwOq7pBxTOsNApksUjzyVU2c2o3aQzE0ODHk+jXfqrJJLlirCrlHneGlTmvFFtU9eiIc04ZszsBaLU5riwxxVFXvFKiuO404u65LsF5zdxSQ1ow1P5aUNPJWb+ho3LLH0UG+LIJYyOIU5zciVEFDgkw0ewEYggEHQjMLWug7qYSDI+F/5a5+Rx9VrtlL0MZ/pZcHM/wDzJyc3QA6kKxWmMOFOKrL/AMPqViimy+Jrmmjmk+YpQg8is7Klo4gU9MPssX9RQ0KiSRmtEW8OC0VoFajOi3xfULVzx0dyK4OCgbSXCJAS0lruI+h5LRWHZtrmkPrvarpFusGBpqqxbLIW5Z8lJSwjmlFvvZN8VXMBczWmY/ZV5dailNKFc+2ouzupiQKNfiOR1C0VWeXDMHyKfH/UTTIiLQYwplz2vu5436Bwr0OB+RUNehHydTzk6y2WhWxhfUKuXTau8s8b8/CA7qMD9FtbHPpVeW1jw9qL1abFYpjovGya1qvt9DiuEiOZiP2/RY+83sVlkIpQ56LXROLScNcuPRdD4JL2a1IOhGhWaK074LXYOGnEcRySOQOFRiCsE8YI5jIjMdERFmO2swK3Oye05f8A2ZT/AHGjwkn2gPuFX3SYgPPIO0PI8CsNus+4A5mDm4g8wpxK5LeDoVptQaK1Xq57bNsawimZHovVd4syuSR3QyUWonjo78PzHVfc9uotXbLyoFXpqXB9XrcrJW1ycMQ4ZgjIgqbZpC6ME+0BR3AkZnzz81p7HfrXO3CaO059Oa2cNqAqOdVxlvZkbLoo88Nclkkj3jUL2lFE7uHsRwWC0lSAviZtUOGtkxC0ltsuKsMkVFDtMFVDSSRWZIKKu7V3dvwk6txHl/CrrabKtPb4BukHguxlj05KPlFo5Aiz26Dckc3g4jy0WBepunhtY8CIiHC5bBWwHfhdr4h9D9vVWeW7yzxNxAzH6LmF2W50MrZG5tOXEahdm2WLrW0Sbjmtr7wpVw0odPksd1fOno/HsXjn0Q7vxpzX3M/dctxtFs2Yj3sYO4faA90/F0K0bnVz/dUZhqUlJH0ZmuwWKSz1C+Z7HXEEjmMCF8RWhzTuya5OGR5H4Sg0wljmO3mnqDkfPQ81LY9rxgacQcwV69q1N4QOHiYaOHz5EahMGnl9SNaw11y6rTw2mSWMt3sG5k8NOqxS2sSV367wzGnlyWjtt4ODiGkiooaH5K+EN4M1lvjyYbbOa7tcBgiiItiR5zen6OtNtpmVV7+2kbG0kkADX7dVpNodsGx1Fau+EHHz4Ln94Xm+Z2889BoOiyRr8uzbO5R6J187SvmdRpLWg8cTzJ+yumx3aWCGw211Dk2b6CWn+714rmSLQ4RawzRtkpeWn6bssmALSHAgEEGoI0IIzUkmq/PuzG289iIDTvxVxjcfDzLT7p6YcQV2HZzbOC2NrG6jwPFG6ge3y94cxh0WWdbibq71P+lgLdU3F8xvWYKk0owSsUcxHgp7mBYnjl9FAmai0xquXm3NWm1t4hVy2RGQ0Y0u6ZDz0Q6cn2mipaD+IA/b7LUrpt6dn0loc1xeyOla1xNCeAWzujs8ggoSWveKeJ4Bx/C04D0rzW+NqUUeXZRJ2POjmV2bNWiendxOIPvEbrf9RwV4uLsgLiDPJX8MeX+pw+gV+huxgp4q+f0otjZ4wMieqrdzf4SVEV+mpunYKzwNDo4mtcNT4ncxvOxHkrVdljDcQMTmOY0PNYIZzw9OPEVU2G01oW56jQqvvsuxJE8xNcMRWoxFPkqRtJsqIj3kQqzMt1bxI4t+iuscoOX86rySYaqeaiG+L05McMlHnZUcjmFb7/2ZaSXxHcccSPcJ6Zjy9FSLfO+E7ssZHA5tPQjNQcS6M0yLJbu5d4z4Dqc28idQsd433GG4YngNfNai97wMg3QKN559FXLTaS3wg+unJShXpCy3wPq3Xgd5xFAXZ8uQWuQlFsSw82UnJ6ERF0iekrxEQBERAFkgtDmODmOLXNNQWkgg8QQsaIDpeynauQRHbMRkJQMvztGfUei6jZ7QHgOad5pAIIIIIORBGi/Ma6H2YbWuY8WSQksfUx/hdmW9Dn1HNZralmo2UXvfGR2IyrAXOcfDj/OKyWazF1MyPqt3Z7tFMRRZlDTfKzxNHHdBdi815DJSobra1oDW0GanSTNb4GYu+nVZWmgxzU/FFbk+2aK0WFozGvooU1kGFADxBw/hVhlsVRicc1rrZZy3LRMONkF1ka7KrSF92ZxxqAHAf4u5gLyOrnUGWqzzRBmI811JFOtH1HCCa46VpXLktlGQBhmtYy0eIEKSxwaDiDU4DhyU0jjZsN7dxGZCj2l6g2m9Q3CqqO0naLBZ6tLt5/wsxPno3zUkiDedlpt9sa1uJ9VyDbjbkPLooDUZF+nRvHqtFtFtvPa6gnu4/gacx+J2vTAKuq1Q+ymVn0S/+qSUpveoFfVRSa5rxFNJIqbb7CIi6cCIiAIiIAiIgCIiAK69lWzBtVta81EdnIkcRhVwPgZXmRU8mlUpds7D3htilJIxnOGo/tsGPVQm8RZUtkjpm+I21NKBeid8owq1p9f2UBrHSO3j7I9kfcqeyQNzOAWU9Hg9bZQ3IDqvozhuZ+9Twosb7U6T2B5nLyGqxw2PcJc81dxOfTkukf6SxJgdOq1zgXHgP5osrrQNTRfQtNW4YjjQruHEyHJZwwE/zzWrltG+aNPkpN4ybzqVwUZ7mRtrkfquHP6TYot0CvmtJeN80JDSABUlxOAVc2n7SIo2lrXb7+DNOrsh9eS5jfG0s1owc6jNGNwb56uPVWxgyidiXRZdrNvC4mOzuPB0nHjufqqKXVxOq8RXJYZm2+wiIunAiIgCIiAIiIAiIgCIiAIiIAukdjVxvkmfNvvbFHRpa1xDZHnEBw1DRjTmFzdX3sm2nkhtTbMCzu53471ateGmhaeLt0NoeSjLosraUlp3N8+5hmdAM16LMX4v/wBIy8+P0WOMsYDjjSp5cytdY9qI55HR2dzZXMpvlp8La5VcNcDgOCy4ejpuHyuaRStOCxWi1F53W4u+nXgvj/pJfjI9x/CCWt+WJ8ypBlihZRtBQaIGl/SNFYGg1kdvHMA4AdG69VFvO9g1poaAeigXje73V7ocq6eR/RVu32V0ntvJHw6fv5qLkkS8WyNfO3YZXu2mR3oweevkubX5tTap3ESyEN+BvhbToM/Oq6DPdraUoqbtBc2dBjmP0U67FvJRdU2uCqIvSKLxazzwiIgCIiAIiIAiIgCIiAIiIAiIgCIiAL0GmS8RAT57/tD2bj55nM+F0jy09QTirR2U7Rus1rMeG7O3dNcw5tXMI/8AIeapCz2K1GORj25sc1w8jVca1YTjLJJn6abb3v1p81iNnBxcS48z9lr7ptIexrhk4AinAgELaEVXnts9hZ6Ik8YpmtPaWc1uZWc1AtEagyZqJWVC0t52KoVjkjWvtUVURXJHL77u6hLgOv6rTLoN6WKpJ4qlXlYe7d+E5cuS3VT1YeddXj1ENERXGYIiIAiIgCIiAIiIAiIgCIiAIiIAiIgCIiA7N2bXh3ljYCfYJYf8Th8iFcmupzXKOyi30dLF+V4/2u/9V1SJ9eCwWLJM9aiWwTPZFElap1BqFElZ5KsvIErM1DmFVPlBUKUIcZprws1VWL0u8EEFXOdlQtLboFOLzkokt4ObWmAscQf/AKFiVkvu76iozGI+4VbW6MvJHmzj4vAiIpEAiIgCIiAIiIAiIgCIiAIiIAiIgCIiA3+w1u7q3RY0DyWH/IYfPdXboJKhfnWGUtcHDNpBHUGq77ddr7yNrxk5rXDzFfust65TN/xJcNG1acFjk6FIyQvJHrMbSJI7iokgU2RwIxUORuaBkGWNa61wrazNwUOVtQpIqZWrdAqbetk3H1GTvrquh26GqrF82LeaRrp1V9UsZmthqKqi9IXi1GEIiIAiIgCIiAIiIAiIgCIiAIiIAiIgC612fW/vLIwE4xks9MR8iFyVdD7LD4ZvzM/2uVNy/wAmj4zyZ0yM4USQcVhiUgLGeppDesDwpUgUY/r9Vw4yK5uahSCh5VUyfNRJNep+ykitkO0xrRW+DNWCRam3jBTXZXIoV62bdfXQ/XVQlvL9Hh8wtGtkXqPPsWSCIikQCIiAIiI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hQSEBUUEhQVFBUUFBQXFxcUFhQYFRcVFxQVFRYVFhUXHCYeGBwjHBQUHy8gIycpLCwsFR4xNTAqNSYrLCkBCQoKDgwOGg8PGikcHSQsLCwpKSkpKSksLCksLCksKSwsLCkpKSkpKSkpKSksKSwsKSwpKSwsKSksKSwsKSwsLP/AABEIAOoA2AMBIgACEQEDEQH/xAAcAAEAAgMBAQEAAAAAAAAAAAAABAYDBQcBAgj/xAA+EAABAwEFBQUGBQMDBQEAAAABAAIDEQQFITFBBhJRYXEHEyKBkTJCUqGxwWJy0eHwFCOCkrLSFUOiwvEz/8QAGQEBAAMBAQAAAAAAAAAAAAAAAAIDBAEF/8QAIhEAAgMAAgIDAQEBAAAAAAAAAAECAxEhMRJBBFFhcSIT/9oADAMBAAIRAxEAPwDhyIiAm3Ze8kDt6N1OI909QuhXBtnHPRr/AAScCcD+U/ZcwQFVzrUiyFjidyjmPVS43hwXKrg22fFRstXs4+8P1V/sF5NlaHxuBB4fccVknBxN0LFLo3LQscsa+GTLL3lVEsNfPBVaa9bnDgcFZXRL5fZwQhw5FfOzzozVoqFpF2S2XcDmFR7/ANl6Euj9NFohb6kZbKPcSpovqSMtNCKEcV8rSZAiIgCIiAIiIAiIgCIiAIiIAiIgCIiAIiIApd33nJC7ejcW8tD1CiImadTw6LcW3bJKNm8DuPunz081a4pq4ggrh63VybUy2cgV32fC45dDos86fcTTXf6kdghmB5LOGqsXPtFFaBVjvEM2nBw8uHNWCy20ZFZms7NaafRlkhWutlgqMlvI2b3s4/zVTLPdZB3nNrqBoupadOeWvs4daMRSPg5wPyGZCwW3sjYyKotDi8DHwN3T0Faj1XUTbhlQ16LTW+5Z7Sab4gZqfaeegrQeZ8lem0sRTKEW9ZxK+9nHWejt4PYTSowIPAj9FqF+hBslZ2No6MS01lo+vOhwHoqXt1shHIAbJCBLUVbE2gc3m0YCnHBWxn9medPuJy9FZbb2eWyKLvHRggYlrXNc8f4jPyqq2VYnpQ012eIiIcCIiAIiIAskEDnuDWAuc4gAAVJJyAAzXkMRc4NaCS4gADMk4ABdp2E2JZY295IA6dwxdmGA5tZ93a9M4ylhKMXIi7EdmbYN2a1gPlwLY8CyM8XaOd8hzzRdAjj4oqHLTQoYfl1ERaTKEREAREQBERAZIZnMcHNJaRkQaFdK2BvGe2v7vcJ3B4pR7IH4uZ0Az4KlbLbLy260CKIYZvefZY3Vx+w1K/SezmzsVigbDEKNaMTq52rnHUlVWZ7NFPluoXXcjY26k6k6+S2DxTDiszV5uUxVBrTNPbLooN5pWqNsO8WgZZnmrNMwvG7kNeKxPsMYb7ICadwrzAX+0aDgCKn9FmaWgEMAHT7nVQLwJ7zcjy1IWex2QudumoaMzr0H6roa+yPMHuq2Nu8fQDqdFzjaLsrnaHzNex7i5zu7a0jM1o0nM8sF2WRzWNo0AAcFU9qNoGwxuc46fyg1UotrorlFSXJwRwoaHAheLPbrR3kj30pvOJ9SsC0mBhERDgRFZ9g9mP6uerx/ZioX/iPus89eQK43nJ1LeCy9mex5wtUozH9pp4HDvKc9PM8F1Oz2cUUeyxUGAoMgBhToOCnxtFKYeiyynpthDEfbGClEXsZIH7Iq9LMPyqiIt55oRFls9mc9waxpc45ACpKAxKfd1xTTgmKMuAzOAbXhU4VVmuLsxmmcO9e2MZkDxO3a45YA+a6YLgbDGGReFrRgAMP3PNVSsS6NVXx5S5lwjhdsuaaL22EehHqFuNj9hZ7wf4BuRA+OVw8I5NHvO5etFfrTs62S0xiWpZjUA0rwaSumXTCyONrI2tY1oADWgAAcAAoq1tE5fHSfZE2Z2VhsMQigbTVzji5zvicdfoNFuqryqNFFW3paofR9iROpWCW06LCZ26lR0n4ksyjRR5bOXnFYzbGgYKJNfW7U1FVw6TxdbKcPqtRe8zYMag8lHte0+63FyoV+7RPnNIgT+I+yOnFd07htLy2wDKjFzjk1uf7KtSQvtT9+bIZN0HPmV93fdm74n4uOZOq2bWjRQciSiUi+tjnNO9D4h8Oo6KtzWdzDRzS08wQuuuFVglsoIxAdyIH3Vkbmu+TNP40XyuDkqLodu2Yhf/29w8WYfLJVi8tlnx1LD3jeXtDyV8bYy/DNOiUf00sbC4gAVJIAAzJOAC71sfcQstmZGB4qbzzxeabx8shyAXP+zXZJ0sv9RI0hkRIYCPak40OjfrTguvWWIcaKFs/SJUw9skQtyrkpG4Oui+2Rr3d00VBqRjJOiL6c7r05fZFw6flNEVnHZzbPBWMf3C0Cj2kgOxqQMgBmt7eHmqLl0iHs7snNbCSyjWNwc91aV4ADMrtGz+xVns0QEbAXUG9I4Ve40xx0HILLZrm7iztiYAGMaAOJ4k8yak9VP2dtW/GWO9qJ26a8Di0+mH+JWac9PRqpUFr7NZJZ+4mZIB4K7r/yOwr5Gh8lZZbLUVCjW+zVFDkvbitB3TE7NnsnizT0OHoqjTuo1F72Lgvq4No/+3IfE35jQra25g1VPv27HBwkjwc30I4Lm4caTR0D+tFFgnvGgXO7NtiabrqgjAg8VHvPblrG+0K+qcjMXJeJrwzqVrJ75NaNXMrR2jEn2XO6kNHpQrAe0eYezGwdd4/SisVUn6M7vgvZ0x9tecXO9FDktxJo1pJ4lc8f2jzn3I/R/wDyXkfaNaAfYi9Hf8lL/lIr/wC8S13s95duuwYaVNcSfh5DTmpNleKUoMFzq/dq5bVQP3WtHusrQnianFbzZK/C8bjzV7BUH4m4Ch4kYKM6nmkq74uWFycwLwxhYxJUrOAs6NZhDAV6W0/dZXMC+eRXRhjpVYprAHaDzWR44ArHLvDVNOZhFia+F1Ynlh1ANWnq04K4bO7UteQyYBjzgD7h8zkVVY21NDnovXRUwOq7pBxTOsNApksUjzyVU2c2o3aQzE0ODHk+jXfqrJJLlirCrlHneGlTmvFFtU9eiIc04ZszsBaLU5riwxxVFXvFKiuO404u65LsF5zdxSQ1ow1P5aUNPJWb+ho3LLH0UG+LIJYyOIU5zciVEFDgkw0ewEYggEHQjMLWug7qYSDI+F/5a5+Rx9VrtlL0MZ/pZcHM/wDzJyc3QA6kKxWmMOFOKrL/AMPqViimy+Jrmmjmk+YpQg8is7Klo4gU9MPssX9RQ0KiSRmtEW8OC0VoFajOi3xfULVzx0dyK4OCgbSXCJAS0lruI+h5LRWHZtrmkPrvarpFusGBpqqxbLIW5Z8lJSwjmlFvvZN8VXMBczWmY/ZV5dailNKFc+2ouzupiQKNfiOR1C0VWeXDMHyKfH/UTTIiLQYwplz2vu5436Bwr0OB+RUNehHydTzk6y2WhWxhfUKuXTau8s8b8/CA7qMD9FtbHPpVeW1jw9qL1abFYpjovGya1qvt9DiuEiOZiP2/RY+83sVlkIpQ56LXROLScNcuPRdD4JL2a1IOhGhWaK074LXYOGnEcRySOQOFRiCsE8YI5jIjMdERFmO2swK3Oye05f8A2ZT/AHGjwkn2gPuFX3SYgPPIO0PI8CsNus+4A5mDm4g8wpxK5LeDoVptQaK1Xq57bNsawimZHovVd4syuSR3QyUWonjo78PzHVfc9uotXbLyoFXpqXB9XrcrJW1ycMQ4ZgjIgqbZpC6ME+0BR3AkZnzz81p7HfrXO3CaO059Oa2cNqAqOdVxlvZkbLoo88Nclkkj3jUL2lFE7uHsRwWC0lSAviZtUOGtkxC0ltsuKsMkVFDtMFVDSSRWZIKKu7V3dvwk6txHl/CrrabKtPb4BukHguxlj05KPlFo5Aiz26Dckc3g4jy0WBepunhtY8CIiHC5bBWwHfhdr4h9D9vVWeW7yzxNxAzH6LmF2W50MrZG5tOXEahdm2WLrW0Sbjmtr7wpVw0odPksd1fOno/HsXjn0Q7vxpzX3M/dctxtFs2Yj3sYO4faA90/F0K0bnVz/dUZhqUlJH0ZmuwWKSz1C+Z7HXEEjmMCF8RWhzTuya5OGR5H4Sg0wljmO3mnqDkfPQ81LY9rxgacQcwV69q1N4QOHiYaOHz5EahMGnl9SNaw11y6rTw2mSWMt3sG5k8NOqxS2sSV367wzGnlyWjtt4ODiGkiooaH5K+EN4M1lvjyYbbOa7tcBgiiItiR5zen6OtNtpmVV7+2kbG0kkADX7dVpNodsGx1Fau+EHHz4Ln94Xm+Z2889BoOiyRr8uzbO5R6J187SvmdRpLWg8cTzJ+yumx3aWCGw211Dk2b6CWn+714rmSLQ4RawzRtkpeWn6bssmALSHAgEEGoI0IIzUkmq/PuzG289iIDTvxVxjcfDzLT7p6YcQV2HZzbOC2NrG6jwPFG6ge3y94cxh0WWdbibq71P+lgLdU3F8xvWYKk0owSsUcxHgp7mBYnjl9FAmai0xquXm3NWm1t4hVy2RGQ0Y0u6ZDz0Q6cn2mipaD+IA/b7LUrpt6dn0loc1xeyOla1xNCeAWzujs8ggoSWveKeJ4Bx/C04D0rzW+NqUUeXZRJ2POjmV2bNWiendxOIPvEbrf9RwV4uLsgLiDPJX8MeX+pw+gV+huxgp4q+f0otjZ4wMieqrdzf4SVEV+mpunYKzwNDo4mtcNT4ncxvOxHkrVdljDcQMTmOY0PNYIZzw9OPEVU2G01oW56jQqvvsuxJE8xNcMRWoxFPkqRtJsqIj3kQqzMt1bxI4t+iuscoOX86rySYaqeaiG+L05McMlHnZUcjmFb7/2ZaSXxHcccSPcJ6Zjy9FSLfO+E7ssZHA5tPQjNQcS6M0yLJbu5d4z4Dqc28idQsd433GG4YngNfNai97wMg3QKN559FXLTaS3wg+unJShXpCy3wPq3Xgd5xFAXZ8uQWuQlFsSw82UnJ6ERF0iekrxEQBERAFkgtDmODmOLXNNQWkgg8QQsaIDpeynauQRHbMRkJQMvztGfUei6jZ7QHgOad5pAIIIIIORBGi/Ma6H2YbWuY8WSQksfUx/hdmW9Dn1HNZralmo2UXvfGR2IyrAXOcfDj/OKyWazF1MyPqt3Z7tFMRRZlDTfKzxNHHdBdi815DJSobra1oDW0GanSTNb4GYu+nVZWmgxzU/FFbk+2aK0WFozGvooU1kGFADxBw/hVhlsVRicc1rrZZy3LRMONkF1ka7KrSF92ZxxqAHAf4u5gLyOrnUGWqzzRBmI811JFOtH1HCCa46VpXLktlGQBhmtYy0eIEKSxwaDiDU4DhyU0jjZsN7dxGZCj2l6g2m9Q3CqqO0naLBZ6tLt5/wsxPno3zUkiDedlpt9sa1uJ9VyDbjbkPLooDUZF+nRvHqtFtFtvPa6gnu4/gacx+J2vTAKuq1Q+ymVn0S/+qSUpveoFfVRSa5rxFNJIqbb7CIi6cCIiAIiIAiIgCIiAK69lWzBtVta81EdnIkcRhVwPgZXmRU8mlUpds7D3htilJIxnOGo/tsGPVQm8RZUtkjpm+I21NKBeid8owq1p9f2UBrHSO3j7I9kfcqeyQNzOAWU9Hg9bZQ3IDqvozhuZ+9Twosb7U6T2B5nLyGqxw2PcJc81dxOfTkukf6SxJgdOq1zgXHgP5osrrQNTRfQtNW4YjjQruHEyHJZwwE/zzWrltG+aNPkpN4ybzqVwUZ7mRtrkfquHP6TYot0CvmtJeN80JDSABUlxOAVc2n7SIo2lrXb7+DNOrsh9eS5jfG0s1owc6jNGNwb56uPVWxgyidiXRZdrNvC4mOzuPB0nHjufqqKXVxOq8RXJYZm2+wiIunAiIgCIiAIiIAiIgCIiAIiIAukdjVxvkmfNvvbFHRpa1xDZHnEBw1DRjTmFzdX3sm2nkhtTbMCzu53471ateGmhaeLt0NoeSjLosraUlp3N8+5hmdAM16LMX4v/wBIy8+P0WOMsYDjjSp5cytdY9qI55HR2dzZXMpvlp8La5VcNcDgOCy4ejpuHyuaRStOCxWi1F53W4u+nXgvj/pJfjI9x/CCWt+WJ8ypBlihZRtBQaIGl/SNFYGg1kdvHMA4AdG69VFvO9g1poaAeigXje73V7ocq6eR/RVu32V0ntvJHw6fv5qLkkS8WyNfO3YZXu2mR3oweevkubX5tTap3ESyEN+BvhbToM/Oq6DPdraUoqbtBc2dBjmP0U67FvJRdU2uCqIvSKLxazzwiIgCIiAIiIAiIgCIiAIiIAiIgCIiAL0GmS8RAT57/tD2bj55nM+F0jy09QTirR2U7Rus1rMeG7O3dNcw5tXMI/8AIeapCz2K1GORj25sc1w8jVca1YTjLJJn6abb3v1p81iNnBxcS48z9lr7ptIexrhk4AinAgELaEVXnts9hZ6Ik8YpmtPaWc1uZWc1AtEagyZqJWVC0t52KoVjkjWvtUVURXJHL77u6hLgOv6rTLoN6WKpJ4qlXlYe7d+E5cuS3VT1YeddXj1ENERXGYIiIAiIgCIiAIiIAiIgCIiAIiIAiIgCIiA7N2bXh3ljYCfYJYf8Th8iFcmupzXKOyi30dLF+V4/2u/9V1SJ9eCwWLJM9aiWwTPZFElap1BqFElZ5KsvIErM1DmFVPlBUKUIcZprws1VWL0u8EEFXOdlQtLboFOLzkokt4ObWmAscQf/AKFiVkvu76iozGI+4VbW6MvJHmzj4vAiIpEAiIgCIiAIiIAiIgCIiAIiIAiIgCIiA3+w1u7q3RY0DyWH/IYfPdXboJKhfnWGUtcHDNpBHUGq77ddr7yNrxk5rXDzFfust65TN/xJcNG1acFjk6FIyQvJHrMbSJI7iokgU2RwIxUORuaBkGWNa61wrazNwUOVtQpIqZWrdAqbetk3H1GTvrquh26GqrF82LeaRrp1V9UsZmthqKqi9IXi1GEIiIAiIgCIiAIiIAiIgCIiAIiIAiIgC612fW/vLIwE4xks9MR8iFyVdD7LD4ZvzM/2uVNy/wAmj4zyZ0yM4USQcVhiUgLGeppDesDwpUgUY/r9Vw4yK5uahSCh5VUyfNRJNep+ykitkO0xrRW+DNWCRam3jBTXZXIoV62bdfXQ/XVQlvL9Hh8wtGtkXqPPsWSCIikQCIiAIiID/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http://www.therecruiterslounge.com/wp-content/uploads/2009/07/Cultural_Diversity.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400215">
            <a:off x="6813486" y="2813313"/>
            <a:ext cx="1446925" cy="1566506"/>
          </a:xfrm>
          <a:prstGeom prst="rect">
            <a:avLst/>
          </a:prstGeom>
          <a:noFill/>
          <a:effectLst>
            <a:outerShdw blurRad="304800" dist="279400" dir="438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6592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Organizational Culture</a:t>
            </a:r>
            <a:endParaRPr lang="en-US" dirty="0"/>
          </a:p>
        </p:txBody>
      </p:sp>
      <p:pic>
        <p:nvPicPr>
          <p:cNvPr id="2050" name="Picture 2" descr="http://sakalmedia.com/wp-content/uploads/2013/07/Organizational-Culture.jpe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4050" y="2359086"/>
            <a:ext cx="5353050" cy="35687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flipV="1">
            <a:off x="2209800" y="457200"/>
            <a:ext cx="1981200" cy="83820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2095500" y="361950"/>
            <a:ext cx="2209800" cy="102870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1145597">
            <a:off x="2164892" y="1310909"/>
            <a:ext cx="2590800" cy="646331"/>
          </a:xfrm>
          <a:prstGeom prst="rect">
            <a:avLst/>
          </a:prstGeom>
          <a:noFill/>
        </p:spPr>
        <p:txBody>
          <a:bodyPr wrap="square" rtlCol="0">
            <a:spAutoFit/>
          </a:bodyPr>
          <a:lstStyle/>
          <a:p>
            <a:r>
              <a:rPr lang="en-US" sz="3600" b="1" dirty="0" smtClean="0">
                <a:latin typeface="Lucida Handwriting"/>
                <a:cs typeface="Lucida Handwriting"/>
              </a:rPr>
              <a:t>Fire/EMS</a:t>
            </a:r>
            <a:endParaRPr lang="en-US" sz="3600" b="1" dirty="0">
              <a:latin typeface="Lucida Handwriting"/>
              <a:cs typeface="Lucida Handwriting"/>
            </a:endParaRPr>
          </a:p>
        </p:txBody>
      </p:sp>
      <p:sp>
        <p:nvSpPr>
          <p:cNvPr id="3" name="TextBox 2"/>
          <p:cNvSpPr txBox="1"/>
          <p:nvPr/>
        </p:nvSpPr>
        <p:spPr>
          <a:xfrm rot="20581935">
            <a:off x="2855212" y="2997190"/>
            <a:ext cx="1239889" cy="538566"/>
          </a:xfrm>
          <a:prstGeom prst="rect">
            <a:avLst/>
          </a:prstGeom>
          <a:solidFill>
            <a:srgbClr val="92D050"/>
          </a:solidFill>
        </p:spPr>
        <p:txBody>
          <a:bodyPr wrap="square" rtlCol="0">
            <a:spAutoFit/>
          </a:bodyPr>
          <a:lstStyle/>
          <a:p>
            <a:r>
              <a:rPr lang="en-US" sz="2800" dirty="0" smtClean="0">
                <a:latin typeface="Comic Sans MS" panose="030F0702030302020204" pitchFamily="66" charset="0"/>
              </a:rPr>
              <a:t>Goals</a:t>
            </a:r>
            <a:endParaRPr lang="en-US" sz="2800" dirty="0">
              <a:latin typeface="Comic Sans MS" panose="030F0702030302020204" pitchFamily="66" charset="0"/>
            </a:endParaRPr>
          </a:p>
        </p:txBody>
      </p:sp>
      <p:sp>
        <p:nvSpPr>
          <p:cNvPr id="9" name="TextBox 8"/>
          <p:cNvSpPr txBox="1"/>
          <p:nvPr/>
        </p:nvSpPr>
        <p:spPr>
          <a:xfrm rot="1691725">
            <a:off x="4627748" y="2839701"/>
            <a:ext cx="1051541" cy="461665"/>
          </a:xfrm>
          <a:prstGeom prst="rect">
            <a:avLst/>
          </a:prstGeom>
          <a:solidFill>
            <a:srgbClr val="B7CE88"/>
          </a:solidFill>
        </p:spPr>
        <p:txBody>
          <a:bodyPr wrap="square" rtlCol="0">
            <a:spAutoFit/>
          </a:bodyPr>
          <a:lstStyle/>
          <a:p>
            <a:r>
              <a:rPr lang="en-US" sz="2400" dirty="0" smtClean="0">
                <a:latin typeface="Comic Sans MS" panose="030F0702030302020204" pitchFamily="66" charset="0"/>
              </a:rPr>
              <a:t>Tasks</a:t>
            </a:r>
            <a:endParaRPr lang="en-US" sz="2400" dirty="0">
              <a:latin typeface="Comic Sans MS" panose="030F0702030302020204" pitchFamily="66" charset="0"/>
            </a:endParaRPr>
          </a:p>
        </p:txBody>
      </p:sp>
      <p:sp>
        <p:nvSpPr>
          <p:cNvPr id="10" name="TextBox 9"/>
          <p:cNvSpPr txBox="1"/>
          <p:nvPr/>
        </p:nvSpPr>
        <p:spPr>
          <a:xfrm rot="20581935">
            <a:off x="5557281" y="3470949"/>
            <a:ext cx="1334476" cy="523220"/>
          </a:xfrm>
          <a:prstGeom prst="rect">
            <a:avLst/>
          </a:prstGeom>
          <a:solidFill>
            <a:srgbClr val="C8F22E"/>
          </a:solidFill>
        </p:spPr>
        <p:txBody>
          <a:bodyPr wrap="square" rtlCol="0">
            <a:spAutoFit/>
          </a:bodyPr>
          <a:lstStyle/>
          <a:p>
            <a:r>
              <a:rPr lang="en-US" sz="2800" dirty="0" smtClean="0">
                <a:latin typeface="Comic Sans MS" panose="030F0702030302020204" pitchFamily="66" charset="0"/>
              </a:rPr>
              <a:t>Obj.</a:t>
            </a:r>
            <a:endParaRPr lang="en-US" sz="2800" dirty="0">
              <a:latin typeface="Comic Sans MS" panose="030F0702030302020204" pitchFamily="66" charset="0"/>
            </a:endParaRPr>
          </a:p>
        </p:txBody>
      </p:sp>
      <p:sp>
        <p:nvSpPr>
          <p:cNvPr id="11" name="TextBox 10"/>
          <p:cNvSpPr txBox="1"/>
          <p:nvPr/>
        </p:nvSpPr>
        <p:spPr>
          <a:xfrm rot="1959169">
            <a:off x="5210258" y="4614209"/>
            <a:ext cx="1303900" cy="461665"/>
          </a:xfrm>
          <a:prstGeom prst="rect">
            <a:avLst/>
          </a:prstGeom>
          <a:solidFill>
            <a:srgbClr val="FF9933"/>
          </a:solidFill>
        </p:spPr>
        <p:txBody>
          <a:bodyPr wrap="square" rtlCol="0">
            <a:spAutoFit/>
          </a:bodyPr>
          <a:lstStyle/>
          <a:p>
            <a:r>
              <a:rPr lang="en-US" sz="2400" dirty="0" smtClean="0">
                <a:latin typeface="Comic Sans MS" panose="030F0702030302020204" pitchFamily="66" charset="0"/>
              </a:rPr>
              <a:t>Service</a:t>
            </a:r>
            <a:endParaRPr lang="en-US" sz="2400" dirty="0">
              <a:latin typeface="Comic Sans MS" panose="030F0702030302020204" pitchFamily="66" charset="0"/>
            </a:endParaRPr>
          </a:p>
        </p:txBody>
      </p:sp>
      <p:sp>
        <p:nvSpPr>
          <p:cNvPr id="12" name="TextBox 11"/>
          <p:cNvSpPr txBox="1"/>
          <p:nvPr/>
        </p:nvSpPr>
        <p:spPr>
          <a:xfrm rot="21050828">
            <a:off x="3350360" y="4809589"/>
            <a:ext cx="1480655" cy="338554"/>
          </a:xfrm>
          <a:prstGeom prst="rect">
            <a:avLst/>
          </a:prstGeom>
          <a:solidFill>
            <a:schemeClr val="accent6">
              <a:lumMod val="75000"/>
            </a:schemeClr>
          </a:solidFill>
        </p:spPr>
        <p:txBody>
          <a:bodyPr wrap="square" rtlCol="0">
            <a:spAutoFit/>
          </a:bodyPr>
          <a:lstStyle/>
          <a:p>
            <a:r>
              <a:rPr lang="en-US" sz="1600" dirty="0" smtClean="0">
                <a:latin typeface="Comic Sans MS" panose="030F0702030302020204" pitchFamily="66" charset="0"/>
              </a:rPr>
              <a:t>Personalities</a:t>
            </a:r>
            <a:endParaRPr lang="en-US" sz="1600" dirty="0">
              <a:latin typeface="Comic Sans MS" panose="030F0702030302020204" pitchFamily="66" charset="0"/>
            </a:endParaRPr>
          </a:p>
        </p:txBody>
      </p:sp>
      <p:sp>
        <p:nvSpPr>
          <p:cNvPr id="13" name="TextBox 12"/>
          <p:cNvSpPr txBox="1"/>
          <p:nvPr/>
        </p:nvSpPr>
        <p:spPr>
          <a:xfrm rot="928777">
            <a:off x="2667516" y="3897843"/>
            <a:ext cx="1014868" cy="523220"/>
          </a:xfrm>
          <a:prstGeom prst="rect">
            <a:avLst/>
          </a:prstGeom>
          <a:solidFill>
            <a:srgbClr val="A5C4E9"/>
          </a:solidFill>
        </p:spPr>
        <p:txBody>
          <a:bodyPr wrap="square" rtlCol="0">
            <a:spAutoFit/>
          </a:bodyPr>
          <a:lstStyle/>
          <a:p>
            <a:r>
              <a:rPr lang="en-US" sz="1400" dirty="0" smtClean="0">
                <a:latin typeface="Comic Sans MS" panose="030F0702030302020204" pitchFamily="66" charset="0"/>
              </a:rPr>
              <a:t>Attitudes</a:t>
            </a:r>
          </a:p>
          <a:p>
            <a:endParaRPr lang="en-US" sz="1400" dirty="0">
              <a:latin typeface="Comic Sans MS" panose="030F0702030302020204" pitchFamily="66" charset="0"/>
            </a:endParaRPr>
          </a:p>
        </p:txBody>
      </p:sp>
    </p:spTree>
    <p:extLst>
      <p:ext uri="{BB962C8B-B14F-4D97-AF65-F5344CB8AC3E}">
        <p14:creationId xmlns:p14="http://schemas.microsoft.com/office/powerpoint/2010/main" xmlns="" val="3739811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0.gstatic.com/images?q=tbn:ANd9GcR4fE2xIEz63sZ_Evy9Tp7uCbDIJQvgUVTf-jMJNmw5ZEityZnt">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5417" y="3429000"/>
            <a:ext cx="3721382" cy="274139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p:cNvSpPr>
            <a:spLocks noGrp="1"/>
          </p:cNvSpPr>
          <p:nvPr>
            <p:ph idx="1"/>
          </p:nvPr>
        </p:nvSpPr>
        <p:spPr>
          <a:xfrm>
            <a:off x="914400" y="2001643"/>
            <a:ext cx="4953000" cy="3256157"/>
          </a:xfrm>
          <a:noFill/>
        </p:spPr>
        <p:txBody>
          <a:bodyPr>
            <a:noAutofit/>
          </a:bodyPr>
          <a:lstStyle/>
          <a:p>
            <a:r>
              <a:rPr lang="en-US" sz="3200" dirty="0" smtClean="0"/>
              <a:t>Para-military culture</a:t>
            </a:r>
          </a:p>
          <a:p>
            <a:r>
              <a:rPr lang="en-US" sz="3200" dirty="0" smtClean="0"/>
              <a:t>“Grape-vine” realities</a:t>
            </a:r>
          </a:p>
          <a:p>
            <a:r>
              <a:rPr lang="en-US" sz="3200" dirty="0"/>
              <a:t>Morale/work issues</a:t>
            </a:r>
          </a:p>
          <a:p>
            <a:r>
              <a:rPr lang="en-US" sz="3200" dirty="0" smtClean="0"/>
              <a:t>Loss </a:t>
            </a:r>
            <a:r>
              <a:rPr lang="en-US" sz="3200" dirty="0"/>
              <a:t>of sense of  </a:t>
            </a:r>
            <a:r>
              <a:rPr lang="en-US" sz="3200" dirty="0" smtClean="0"/>
              <a:t>purpose…why </a:t>
            </a:r>
            <a:r>
              <a:rPr lang="en-US" sz="3200" dirty="0"/>
              <a:t>we </a:t>
            </a:r>
            <a:r>
              <a:rPr lang="en-US" sz="3200" dirty="0" smtClean="0"/>
              <a:t>are here</a:t>
            </a:r>
            <a:endParaRPr lang="en-US" sz="3200" dirty="0"/>
          </a:p>
        </p:txBody>
      </p:sp>
      <p:sp>
        <p:nvSpPr>
          <p:cNvPr id="2" name="Title 1"/>
          <p:cNvSpPr>
            <a:spLocks noGrp="1"/>
          </p:cNvSpPr>
          <p:nvPr>
            <p:ph type="title"/>
          </p:nvPr>
        </p:nvSpPr>
        <p:spPr/>
        <p:txBody>
          <a:bodyPr>
            <a:normAutofit fontScale="90000"/>
          </a:bodyPr>
          <a:lstStyle/>
          <a:p>
            <a:r>
              <a:rPr lang="en-US" dirty="0" smtClean="0"/>
              <a:t>The Problem in the Fire/EMS Service…</a:t>
            </a:r>
            <a:endParaRPr lang="en-US" dirty="0"/>
          </a:p>
        </p:txBody>
      </p:sp>
    </p:spTree>
    <p:extLst>
      <p:ext uri="{BB962C8B-B14F-4D97-AF65-F5344CB8AC3E}">
        <p14:creationId xmlns:p14="http://schemas.microsoft.com/office/powerpoint/2010/main" xmlns="" val="349151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rot="1092154">
            <a:off x="5050274" y="4027288"/>
            <a:ext cx="3636526" cy="1999949"/>
          </a:xfrm>
          <a:prstGeom prst="rect">
            <a:avLst/>
          </a:prstGeom>
        </p:spPr>
      </p:pic>
      <p:sp>
        <p:nvSpPr>
          <p:cNvPr id="2" name="Title 1"/>
          <p:cNvSpPr>
            <a:spLocks noGrp="1"/>
          </p:cNvSpPr>
          <p:nvPr>
            <p:ph type="title"/>
          </p:nvPr>
        </p:nvSpPr>
        <p:spPr/>
        <p:txBody>
          <a:bodyPr/>
          <a:lstStyle/>
          <a:p>
            <a:r>
              <a:rPr lang="en-US" dirty="0" smtClean="0"/>
              <a:t>Dialogue inside of the walls</a:t>
            </a:r>
            <a:endParaRPr lang="en-US" dirty="0"/>
          </a:p>
        </p:txBody>
      </p:sp>
      <p:sp>
        <p:nvSpPr>
          <p:cNvPr id="3" name="TextBox 2"/>
          <p:cNvSpPr txBox="1"/>
          <p:nvPr/>
        </p:nvSpPr>
        <p:spPr>
          <a:xfrm>
            <a:off x="609600" y="1441966"/>
            <a:ext cx="7467600" cy="393954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Treat others as you would want to be treated</a:t>
            </a:r>
          </a:p>
          <a:p>
            <a:pPr marL="285750" indent="-285750">
              <a:buFont typeface="Arial" panose="020B0604020202020204" pitchFamily="34" charset="0"/>
              <a:buChar char="•"/>
            </a:pPr>
            <a:r>
              <a:rPr lang="en-US" sz="2800" dirty="0" smtClean="0"/>
              <a:t>Smile…whether you feel like it or not</a:t>
            </a:r>
          </a:p>
          <a:p>
            <a:pPr marL="285750" indent="-285750">
              <a:buFont typeface="Arial" panose="020B0604020202020204" pitchFamily="34" charset="0"/>
              <a:buChar char="•"/>
            </a:pPr>
            <a:r>
              <a:rPr lang="en-US" sz="2800" dirty="0" smtClean="0"/>
              <a:t>Presentation is everything</a:t>
            </a:r>
          </a:p>
          <a:p>
            <a:pPr marL="285750" indent="-285750">
              <a:buFont typeface="Arial" panose="020B0604020202020204" pitchFamily="34" charset="0"/>
              <a:buChar char="•"/>
            </a:pPr>
            <a:r>
              <a:rPr lang="en-US" sz="2800" dirty="0" smtClean="0"/>
              <a:t>Think before you speak</a:t>
            </a:r>
          </a:p>
          <a:p>
            <a:pPr marL="285750" indent="-285750">
              <a:buFont typeface="Arial" panose="020B0604020202020204" pitchFamily="34" charset="0"/>
              <a:buChar char="•"/>
            </a:pPr>
            <a:r>
              <a:rPr lang="en-US" sz="2800" dirty="0" smtClean="0"/>
              <a:t>Stand by your beliefs</a:t>
            </a:r>
          </a:p>
          <a:p>
            <a:pPr marL="285750" indent="-285750">
              <a:buFont typeface="Arial" panose="020B0604020202020204" pitchFamily="34" charset="0"/>
              <a:buChar char="•"/>
            </a:pPr>
            <a:r>
              <a:rPr lang="en-US" sz="2800" dirty="0" smtClean="0"/>
              <a:t>It’s not us vs. them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1348090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lvl="1">
              <a:buFont typeface="Arial"/>
              <a:buChar char="•"/>
            </a:pPr>
            <a:r>
              <a:rPr lang="en-US" sz="3200" dirty="0"/>
              <a:t>What communication should be</a:t>
            </a:r>
          </a:p>
          <a:p>
            <a:pPr lvl="1">
              <a:buFont typeface="Arial"/>
              <a:buChar char="•"/>
            </a:pPr>
            <a:r>
              <a:rPr lang="en-US" sz="3200" dirty="0" smtClean="0"/>
              <a:t>Effective </a:t>
            </a:r>
            <a:r>
              <a:rPr lang="en-US" sz="3200" dirty="0"/>
              <a:t>listening</a:t>
            </a:r>
          </a:p>
          <a:p>
            <a:pPr lvl="1">
              <a:buFont typeface="Arial"/>
              <a:buChar char="•"/>
            </a:pPr>
            <a:r>
              <a:rPr lang="en-US" sz="3200" dirty="0"/>
              <a:t>Conflict resolution</a:t>
            </a:r>
          </a:p>
          <a:p>
            <a:pPr lvl="1">
              <a:buFont typeface="Arial"/>
              <a:buChar char="•"/>
            </a:pPr>
            <a:r>
              <a:rPr lang="en-US" sz="3200" dirty="0"/>
              <a:t>Social media</a:t>
            </a:r>
          </a:p>
        </p:txBody>
      </p:sp>
      <p:sp>
        <p:nvSpPr>
          <p:cNvPr id="2" name="Title 1"/>
          <p:cNvSpPr>
            <a:spLocks noGrp="1"/>
          </p:cNvSpPr>
          <p:nvPr>
            <p:ph type="title"/>
          </p:nvPr>
        </p:nvSpPr>
        <p:spPr/>
        <p:txBody>
          <a:bodyPr/>
          <a:lstStyle/>
          <a:p>
            <a:r>
              <a:rPr lang="en-US" dirty="0" smtClean="0"/>
              <a:t>Moving Forward</a:t>
            </a:r>
            <a:endParaRPr lang="en-US" dirty="0"/>
          </a:p>
        </p:txBody>
      </p:sp>
      <p:sp>
        <p:nvSpPr>
          <p:cNvPr id="3" name="AutoShape 2" descr="data:image/jpeg;base64,/9j/4AAQSkZJRgABAQAAAQABAAD/2wCEAAkGBxQTEhQUEhQWFRUXGRsaGBgYGB4bIBgdHxsdHBoaHRgcHCggGhwlHRwXITEhJSkrLi4uHh8zODMsNygtLisBCgoKDg0OGxAQGywkHyQsLC8sLCw0LCwsLC8sLCw0LCwsLCwsLCwsLCwsLCwsLCwsLCwsLCwsLCwsLCwsLCwsLP/AABEIAT8AngMBIgACEQEDEQH/xAAbAAACAwEBAQAAAAAAAAAAAAAFBgIDBAcBAP/EAEoQAAEDAgMEBgYFCgQGAgMAAAECAxEAIQQSMQVBUWEGEyJxgZEyobHB0fAVI0JSYgcUcoKSorLC0uEkQ1PxFjODk6PTc+M0Y8P/xAAaAQADAQEBAQAAAAAAAAAAAAAAAQIDBAUG/8QAKhEAAgIBAwMEAQQDAAAAAAAAAAECEQMSITEEQVETIjJhFAUzsfFCcaH/2gAMAwEAAhEDEQA/AGJjpDjd7rSu4CfWioYnpziWloQtttRWYTF/P0YNxajaOipQQQ3ccwd879KH7R2Yha2CbLQtSTAEJ9PWd9jA5Twnlm1F7ouKswY/piS4lDmHSVqMDKAdNxlXPnVh2y2fT2fm/wCmn3JNK21nQl+UgSFrA45dIB1FpokcWUYda8xKpSEE631txgGnqVBTCh2lgjdWDyHk2oesIEVXisbs1alKWhQUoyoypMnie0ATz30O2JjlqlTrgKEgmJQCTuGsiTvMCszO1cSSArIASBJBi5gCyrk6Ab6vYW4YfVs5xSVFwpygBIDghI0EJkjju151R9B4BXo4hfmk+xuhuI26Q4UKbSUgx2knN35T5xwpi2PsLrxmcZaSkWJyi6t4TKRIG9XG0axGTLDHHVJgotujK70eZMQ+RAtKP9qgjo2lI7GKQFTObLB8O3anDZ+wGWZ6ttKcwgwBccKCYvoo32igEKBmAtSe6MpEVww/U8UpU9l5Nn07rYDYjozmcDiHWpIlaZgFX3kgTE7xxmvH+jeICD1am+sXZSsxhKfuoGTfqSYnTTUL9IJS6tpf5wjJr9YoxfeSTV+HxzCjCMQ/J3EBX/8AM16KafBg00aFdGcQhOVCQeJzCTx1IqtOwsQkSWyo7gCmB66mnGIBtjFjvQn2hAnzq38+XMDGJ7lIPfucTuvVCMbOzsSlWctqkcE5pG9OUT2TpG+s2KwLqCkNtOBpcwChUtnehVpy8DvG+xoynaL0SMQyRxhXt6086+Ttp8GCWyNxE37gRpz050gBaMN1ac5SVLNkpI1PduSPXpxiluEFRcIW6q6gDYclK5cAPKmFO1cR91s9zn/1fGvlbZdHptpA3nOCAOJmLUwQv9YV+loNBokdwHt151cy4dyAofjCQnlGaxOunOt7fSFLioQwXB99KE5e7MtYnwmrXsa2r08MTGkobP8AMaAOif8AEvZ7TS0q5pMczcDypU2rtLOgBtaAtLylgqIugk6x9vtEcKDI25ttLnV9fhVuSAGuuw+aSAQMphRkQfEVkw+AdOJLrqWnEn/EvPIeaMOIh0JQ2lectDKUHsyoqJiEiokk1uVF0D9qbExDjudtTOW8DOZuZ4WrQ9s3ElptstBQBUV5Vpm5GUoJIuNb2NwdaGbM2HjV5w5h1lp5QUlxDzZLf3VpSlckXumRI5gGq/oHHIkHD4kkKKcyHMySZgRImDbh4U1FC1MLO4HFJw4YQ3KluEuLkBOVPoc4PpERaN9ppUh9plYbYcKlktg5b5Y7bhjQq9EDcJ5yOwuFxiCVvNYvKkj6pGcKVOt47KQPtHU2G+DOL2w0lrrUJxCAR6JecWoK0iNJB/V1paVwVbBux8I6kpUWlpWVBDQKDCVKIHWKtEJnxPca7bg2AhCUJ9FIAT3D3865T0PxmIOISp7ENhlK57ZTLiIlJSBe9hpAgixEV093pPggIOIYSebiR7683r4Sm6T4/wB7mkHSNbqoiBJP9viKwt4sqcyKTBy5km1xNxYn5B0i+dzpTgVERjcPb/8Aaj48qyYXbGE63rDjMObQkdciQb8DA1PGZ3RFYRxY/wAd3H3f9KUnqEz8rOzcuR5JCQpULJMD0bKPdB8VVz9rHi4aIP3laSOOsBPH111j8pmMYcwUtqQ8pKgohC0nsiZIGa8A99chZxTMkBtQveIjx7fhe2td3Q28K1dhZGnIL4XGAwGu2s/aH8vx9mtbWMMVAwRH21qMJn7oP2hOsamNRrTsfH4FtJAYcCo7RClGZ3jtEAHlz40RL+DegQ/wAhWUCNAMuVIgV2GRUMchB7HbNpUbSJmEp3ePkKqCFKUdVTcK4jiTuI0IOhHCKtSzgEmOscgajUd2ZKfYa9fRhlJKDiClMDsgJRB1ncbjjNFAU9chJhI6xfAeiO9W/wALVlxOKCz9YvMBokWST+FAuQNJM791aDs9jIUoxYROquzMcB27Tx199SdhoiEYpHgBJ8c5Jp0Lcj+cqVZEpV9m+vFMaA8Odt8jxrELiQ4s88xq76AXHYeRPHKr4Gq8dsLEmFNqaCj6U54P4h2LE7xxvvNMVHSj0hfmSjDqMRJZMxEESFi0WiguN2s02qfzDA5yD2ktBtQBBSYWJItIoqGhagPSN5DapXZOUbuKoHrip0xDc8YweDWmTs7CqHESn2JNfYrZ2DWlCFYFOVE5cuIcGWTJAISDE3iYkk7zW7ZTYLYI4n21Jaj1gTAgjnO/+1OkFsB7TawhcDYQ+y8tHYCHjlSEiB2JSnKI9G034k1FzZzTaAE4jaLMW7D6QJ3wkK3ncONMqmBrAmonBJmYvxoCxL2xsVAw2Kc63EqWUBWZwgKUZCEpMGV5syUwZ0HC+jbGy2sO6whTTalLIQwiJTfKlS3NC5lMGCblRniC+18GHmnEScij1SU6BSy4kBXEw4EgH8KjcQaDdOMaCppxAJOFdAmdUzM+aECeffQVHh2NGH2EypUPNrdVFyrspE8G05UcbgTxJodtrYGFE9W0ULEhKkiUk6QUnMhQmLKTW53bJfdabaEtrHpaSd08rjWhqtqoZceOcKbuYB0P3hHHSKe5pqjensJGH2YnFONBEYda3Q04ADkB++lAUIETKd2Um00HOyl65Emde2KYGUuDqnUKKFJUtQIAN1C9iDuUfPlWNvZwSIFS5bmaiS2dsxVhkWs3sleUdxUFBRB5D30We2c8sJ6xt0JH+WkoyzeDlBEjT0ib8qq2Ps5RWOE04DAj7opoTENeyHhMh+/IG/gq1XN7HxBQey6CASk9m4+6RPlpw4Rt2mcQFu5VZUJUYNrCBrJEXmhi9qvwSpZRBItfuuddR50WFERsbGSczbqgBMBN1cBbQazehS9h4tZJOHcsYukwNLC0CLUTG18URIzkcSEgesSfKpMY7HLPpIQJjtgT+yJVTRS2BK8MtjMhxDYdRcpJCpTqSCkkSLzy7jWbC4tclUoSmd4tOsCATpTo1iXB6bmc8kBI95PqqGNecTkskBQJHZG46SbbxRaBtj79Jp3GbkRcREcRG/jWPGbRQr02QuNJvH7tZcOmAs8FGiA2zDKmQy2oEEZi3KxO8KB1G7uFei+nh4OBZZeTH/xClAgNZRusYknuHtqt/bmHWJUlwmBMJAvxkKkWItJsaH7SbhEwRcaiD6QGhodhW5gDfl/gTfkKp9JifIRzz7BkbfZQDkDoMGJIIBi1lOG07hFRwnSkrcQJSEBQzRBUsj0WkwSApSsokxYmKZOj/RdpCeteBWrUJUBHIhJknvVysKDdJNqsrxzDSyENYVJxD2W5kgBCQkGSoAhem8V50p4XLTjTf32OyMMiWqZscxCWn2Q+braLyFEgIbBIaGUAXmfSUSQFHQEgKuM2YXMViWEKJCsyymZjrCgpMSD9WsAwJsqBcmTCNpYRWKR+arUtpOFdQOsCuz20rCe32yAUuekTYiDWfoRhHCXsROZKjlCiACsg3V3cRYSd+W2cqi2y4+5JH2wUKw+RD5bOIcUlDLIWFwSYLrgSYDaEyq+pEWiinShKMQypCglBV2WlEgdshSkpJmyVZCk/pDfFB+lG128Pig/1SS6lsIGeQEhRWc1j2s0KTFo7WuaQHw/St3F5m1NttzDqVJJOUpcSrRSjPatEgQToKrtYlBylpjyHcJsJT2DQEHKvOqyvtFMoy/h9En/elt5paFFKwUqBggi4p76KLStpCAT9RDRIOqglJKuYIKCN47XGwL8qLLxCHMOCeqSeuIAJyn0TEXCcq54ZgdNMU7lRq40ifRZ6xB1phmuKYXpFiUKGVz91Pwrsuzn+sTNa1XJg99xCx7SnHMTKiB1pykRaDVj7QSxhvxFwwf0ymf8Axjyra1ZTxJmXVnu7WnKqdrpj80gXDSVjvJW56wukWVPYTsyUwDap4TBplAM+Z1E86JY9QUhChob+qqHU5XEjgQfUJqbKouw2HAUbTe3L41n2gyFpzRqrs/ogR7YraJhWWJNhJjdVgbvG5ICR7VeuiwC5w8Ic3XOv6IoT1R+814hPvTTy7s8EOAjVX8o30MGxwPtODuWr417upHk0AMcz/hgezr9mI/5n4bVo6F7Kzq65XoIKY/ErIn1AXP6vOi209nFTPVokqJSAVEnVYuSbwL+Ao7h8IlptLSPRQmBzO8nmTJri63qdENC5f8HV0uHVLU+EUYrGJaZW64ewhKlK/Vn1nTxFcsx2x1K2eMW7/wA7E4gPK/CgtuBCByhQI5GN1N/TFfWtMYOb4p8BV4+rQrOuOfZEeNT6dojBLgAJR1aso3CQ3EcO0K8zF7a+zvyb39HL9kOFtYWCZyOAHgVNLQD5qFdk6N7O6nDNNGJCZV+kolSv3ia5h0SaDmJabIsrMFCN2RWYcrTXWMKSlCUrV2kABR0kAWXyBieAOYbjV5t9kRhrds5X+Uxt57FdWy0twNoAIQlSiCTmJITu7SRcVHop0cxAdAfQkKaaK22li6wrrEgEJUPtA3N0ynlXQ9lNBS3cQP8APUCDp2E9hs9ygM3cocK9dwCV40O/6eHABnQrcXv7kkeNJZKWldh6N7M3RJ9IwqB2UlqUL3CQJKyeBTCyrvNL+x9vFWKcdP8A+PiH+qQTbI4ltAQTwDiY7iPMR+Ud1TT6kNlQQ42lToFs/aWADvgRN+MaAQR2Zh217GxCpE/WuTN0qQfq5+6TkRbfPOjQkr8g5tuvAs9Puj6cPiW1tJytOnQaJWD2kjgDIUBzIFhTjsbHZDlOhom7gxjMGjrBKilKweC02zDxF+RI30sqBBMyCKWu6+gcKMOH2shIdGVcqcWfQJFzx0iiW2kJS91JN0ssJTbellsa6C82OtYNnKzNKRMFVh4mKZXkBeKxZVoHVgTwzGB5Vd7C2sBsukJCTaFiLaTbynfpV2NxSCux0zAyCPtCIJEGeVRczBwwlSgFmBBNrb40n3Vc8p1UDqVW35TOtSPseN4tOawJymSAN5smfVUDt5odkKRI1zLAvv0msQ2gGyQTF7hQ4bjUvphJ+5+yn4VVCTR3Z7BXX+l/Kmhb+GimZ6JX3+4UEx64r0oT9ts4JQ3pA3DtHNPDfwrQoVlU8uBDZ8SPdNYxh3M2ZPZJN5Mg+FePnyerkcj08OPRBI9xmxsMXEPJBViUggKJVCB2iIHoiSogxM+NBdu4oONuoSAs9kkSBCcydRHavNuBSaYF4rKZWkgjeLiN99w33pJ2tgCjFIcSDD60hSCOyUpCE+lpNgI113GjBHy7DInHgxbJQHcSEITlWZyq1yQjtErEEyQq4H2o0pqd2TiCntOgwZutdt+8Wolsnow00tTzTaisgglS1KMEyR2lcd+tFk7PWqx4ib2nUeFVPLb9o442luc/xWxNoKeSoYkdV1iVKQXFgkJKSoSEEwRm7MgVpT0cxZQArEkKypnKtZEgeEiSTpvNPbuziIBiTz/tVX5iokJkXm87hE+4VPqSBY1ycg26wpl8tFUqhKgspmQe8k3gonlPcS6LbCwr2HaWWgVgKCiJTKgowSAYMAwDykQdHHb/AEYaeUFuoBUISFJJSrWAkFJBNzv0vS5sFvsKDIyIK1EG5CUi0JGpNok9+8Tpr1Q2I9NxluHWiEgNtiyQAEjQAaDlS50mYCVBQ+1mB55YA9RjwpiZZgZUggbzvPed3hc8aXelmIBOUR9WkzHE7vAAVhH5GkuBa2IlUoXbKFpnj6Q5c6bME8HHHVj7SifWa51j8WpAQEozjLexIBvBgVfsPDpW8A4Q4DcyCINrHTurq02YN0dCeTLqOQV/LV2Tt+A/mpECakCRoTU0OxvxWyWl6oE7zGtQa2M2n7Kf2aVkuq+8rzPxq1OKWPtr/aPxoC0d6dxMrc/S/lTQjaLmt6x/SHbcv9r+RNYsZjZGte1HFtR5bydwhhsUDYm9F9jYdKzB4+zWuevbV6rtRmuJHGSB4GnbojtdtxSSDrYjhItPC/8AavI6jpHinf8AjZ6fT9R6ka70E9rLSoZYED0RGnOgL2ARIUoDsXSSB2e7hoPVWzaCocjwPOCazzmUhJ0BnkTaPIyfDlXLvJnTx7UFtn4lQTBbSeFyCeZEx4CqMJjlrxMqSEJQDIsM24dm5IvMnhbl5i3AlBIg5RJEwRAmQTA8yBzpdx20g60lTKyoOAFslJzIUsDIrSVIukqB3BUki1dDTS2BqO474/aoRlISk3M35GB5xXyNqogmEWtqL7/KlNLwJBOgv4/M1YoFQ/Dv58fD292uWufkjTCuDZ0j2ylTDhCU6FIETc9nPeAYmR3d1LnRDArUy02lObKkAm47Q9KxvMzJO+axbd6Q4RDgZcfRKe05eyQm4TbVRUE9gXiZGlGNk7UCWELbVPXICxHBZzZfCb6X5SaJamtyoaW212Di+j7hGum4EewGaRumLKW2nEr7S4ITpI3kzExyM0zNvOCDnI5hUX8DbypV/KK6pULcIko6u9iSMyhI3mJuPu0tKTFKaaOdY5zI3O8JT7LVg2djll5ISo8zJG/kedaukLBUkFMdkCfIC3E30oTsZMPpTvBPqmfZXTFbHNLkbor3LUq+NQURSmphFfCvHdKQDmnEkrdjQdo6aQgbyOO69Uv4o1mddAbBB7SlrC77srWURw19dZVPV9HHc8Vle0HJHiPaKrw7pABBgiLi24VVjF28R7RUGVW+eAq2ikN/RnFuvqWlbhUEgRmuZJj0tTYGx9UVsxO1G2XMry5KCIAEmeVzpJEyN9Zuge0hhm8U8oApCUgTvUM0D94T31y/aG2nFvrcCiIVuJTKtSZSQeVjXhZ4L15NHpwm/SjfJ1tfSfDq9LrP1kTHrNRHSHC/eI/6avcK5aekWI/AZv2QsRy1Hqnvr76cfP2E/wDk/wDZU6SbOp/8QYb/AFP3F/0179P4b/VH7C/6a5SdtPf6aP8Ayf10TQVqQhciFJSodjiAdS7z/wBqKA6L9N4c/wCanyV7xUTtbD/6rfnFc8PWD/YD+Y1QpLnH2fCigOlHarH+s3+2PjVG0sRhcQAHnGXADIzOJMG4n0tbmuYY/FraKQq+aYuN0fg5isv0wfu+sf00UM6I5sDZq7SiL2GIVAkQYSXCkW5UF2n0PwrY6zCOfWJmElwLCuUDtDvnzpV+lTw+fKqsXj1xOUCwNxu3EXooAlgcQ85owomNELSonuTIJ8BU38WGzDqXGidziFI/iFa+i2BbxCvrE5gW8xGY2JI1jvp0wuyG0CGy6lP3UvOBPijNlI7xWLkk9zWmIjT6FeioHuINEtl7NS+soXMATbvA95pnf6NYRz08O0eYSGz+03lPmaWP+G1fSC2MHiHcOkM5zBK7ymUiVC3aB1OlCp8BdcklOgFROk+4V4HQdJ8qF7fxXVIzEE9sQNPszV22sb+bsoWgJWSpIIUDaUk7lDhXr9R1M4T0xPPxYlKNsvxKhGu8e0V5hkkpsCe4TQrB9InimRlT+in+ompObcfVq5PehH9NT+a/BX4/2F8Y64nDOpEpTCl3G9KDx42FDdiO4JtpAeV247QyuEg79EpT+8aCYzbDzishcVkI7QECRwMAWPvrMo1yTm5ScjeMdKodR0g2enRt49yBH72IqLnSzCRbDOK/S6pPuXSrgdmuPZuqTmyxmuBEzFyRrB8jXuN2U6ykKcQUpJgGQRMTFiYMVNsdB13pOwZjBJEgic7XDlhgfXVWD24Q02jq09lMSSZNyd0C0xoNKXTp32otgPRpWBt+mj/pJ9fxr4bZJ/yvWfjWdZuLVB1UDSKAKNpY9LikhaIyhWnMjnyNZCW/xD576ykySfDy/vNehNAGjIncr58qrxDPYVBm3zvrwVXi1dg84oGPPRPZ6HlFLjaIQkFLiJbcFk/bbIzTJ9KdKaPojENj/D4sqEWRikdZ/wCZuF/umuc7M2y8wPq1ZbAG2saTMj1UXa6eYlOuRXekD+ECsnGRakhoxG238PfF4VSUSB1rKg6kz+Gy079RNYui+2WHNp4p3rmwgtpSkrOSbNhQhcGykqpWxG23McqVAqIBASICU7zAJ1MXJM6cqPdBNlYV995vENIcdShJAWZhOm4xaUjxFGlJBqvYB9IUhQQFadaJ/YNe9MEk4VqLwpP8Cqt2xhVuFCG05ll1MCwk5DaSYHnRvF9GHFtNB/6htELcUUhfVhLaptJBvAtMTO6u7q/3Dmw/EQdn+hVi1Wo9tLo4hsH82fDyQLykpKb8bpIneSOHOgysC5IEATxUn3GTeNK5jUEtG6lcTHgKkVUfT0fbSIK3La9kJ9s16xsRgySXlDgmJ756oiOWtLUvJVPwZtibMdWlTjanUicv1aVGYg3KVp41m2whxteR1biiACM86ED7KlGP7Ucw/Q0O3Qh/9Yo/9dWf8AuTAQ7u3o3+XfU+pHix6JeBRDtbGtohIAymj+J6AvpUBBiJnsmLxxHP1VUnoO6oApzGeSfZnndRrj5DRLwCE7STrCvV8ahidoBQgA+MUxYX8nWJVMyOHZGs7+3YRN+7wy7V6IKwzYcfXkB0T2So33JC7xMmNBQskXtYOElyhZSqBXoXRBGCYP8AnrH/AET/AFVd9FsESjFpJm4KUpO/QdbJ0qiQaFd3n/eqcQqSkcTRv6BUfQdQe+R7M1bh0SR1ecYlBeABDeXKCYkpCyYJvEkASN2tMLAoNUYkk9kam1bfzF0W6pw9yFH2CtOztkuF4Z0kQPRjtXgyRqNRrekBpwiE4bDlZ1i3M7h4n1Cif5MtsYbDuYheKdDb68sFYPomVKAMQJOQxyHCobI2UcfjUtEf4diFPcCdyJ5ns92c049BsIhxW0StCFg454AKSlQEREAggQFVMuKHFAXZ7QOKZJ3OpP7sD1kHwp524jNh3U8UKHmI4ilLBNxiEf8AyJ/lpr20r/DuzplNd/U1rRy4X7Wch6RJypgW7R99L7KyCCIkGRPEGRNH+kfo+PxoA3r41WdJToIP2neMI0ytpDiEIyrSFC3ET5/3rJjGylVhA3WHwoN0D2vCCwrmpMzG6R538T4tjzGYAXjj4V42fF6U6PSxZNcbMeznI1J7jpWzCPZiToASfVFYVYbITm14a5vCrdmOHMqBqmeWoHvBrNdy2CsS+s4x45sqThxFyO0FL7QEwcqU3gT2xyFaujrBcZaKzeLyItB3+KaYGWAJkCT7eNeyhPZETqAI9QpOV9hpUSaG/wAvnwpB/Ky+kt4dr7edS+5MFJ8FKI/Y5U9pXYkz42+RXGele1BicU44kyiyUfopESORVmUP0qrFHeyMj2AzbVfPbOChOhrXhWprWpMV0WYi5h8HDqEnsyoA9x30wbDwxLqS646hhKVZlIAVKusUUjKojdAJF4EVRi8mTN9pKkkc5UAY8D6q34d0Jwq4HazkDibjKPM1duie5q2i+z1qENOOlOQQVthMmVZoOYxx7yaadgtBOHTGhKld5zET5AUmYNhvLc5ngoKKgbAFJBQBwvM6yB3B7wCYZbH4QfPte+mmSwGdoj87UhnELwuJkJCnO3h8RaUpWNW1Xy5r6WuYr3od0oGDRiU4tp0Z8U8outoKmyvshaATeQUkjkaXV4lKsQ6IntEEKghQBykRNde/JRgmThltiQUrKxfcqLd4II8jvpc7FXQr4ZpQeSSNXEnf+EcOVHtun/Du/oGsLjg6xMGe0PbWvbiow7h/DXbndzicuP4s5N0gByePu7qX2zfxpj6RrlHjS8wbjv8AfWnUfuCx/EeuiTmV5MiJSR6s3DlT/hXwBJB4Hhz9dczwWJ6tSFj7JB8N/qmuiIciQYj5Ncn6jCpqXlHR0ruLR7i8SjQAFR8fbavsFPWCTKt/dFhVPZExcnf839daNnCFKUZjjzkamvOZ1oL9YQJF6xPvyQAmToSdP71qWbzFuI+FVBqSCPnxqVwU+RH/ACjbTfaZQ0D2X8wUYuAnL2QZ0IUQZm0ju5wjNXUPypYNasMhYAlpcqJmIX2bcYIQPGuYssumZypA+1Pxrpx04mGRPUEWHwhMqNZXNo5jCQVHcAPdrVORoakuHvgfE+deKxpiEQkcEgDzI18a0ozLMShzKSuEgXAm9jw499HtkuoBIXmMk5MqZAUtAud4gSJ/EeFK8KVqaYuh2L7akK0cTv4i8fs5hHGKbWwF2BCACEJjQzqTrqTc0+unIj9ER5CPdSiwx9fl4rA8zFMW3VnqHYIzFKom0EiB66UUJiGw0gKKxcLvJ53p56A9KEYZayonLlKR3yk+41zttomEpPZTafhUtqv5EJQnWZ9UUN7j7HXlYFKVAgCyh7RVu1RLSgbzAPioV67iEkiJ1HtFebQPY8U/xCquyaE7a2BRljInyHwoM1s9GYdhP7I+FM+1R2aG4ZqVCs3J2UlsWnCJj0U+Qpp2dgeubSQpIIACgVATAAnUT/vQIjvqo7XSysIcslQlJGoMmbC5GmnPwmackaYpKL3HVrDYZm7qws/dTp5/799ep2sl8qbShKUpAPMzIEmTax+RSHjtvpzZGk9qJzK4SNxved8aHWi/QRBzPKJJKsh8iu/rrLS0tzZ5E3URoYbUkRZQ3Tuq9CfLhUi0efjV6MGs6DXiCPcayNNLFbp+xn2fiRpCQqeGVaV/y1wdp0lUEnxvXb/yqbRGHwLjf23SGxF7G6j+ylQrheESSsV1YF7TmzfI35B31NKanAGtedYniPOtjE9FTwjxbWFJ1BCh3zPtFV9YOfkajmuDB8jSA6GytK8Q2tAspIX4gFV+dgKIbWgtkHTf5H+1A+iafRPBKj5mP5qs6bbTUy2jIJKiR4RrHlQHcAPupQkqVYe2sR2ctw5wQSdx3dxoI68pxQ6wkcyLCmTZ+PQ0kJKsxFpA99TVFHWCm47x7RU8b6H6yf4hUVC/iPaK9xR7P6yf4hTXBLA+0k6CsmDZuaVttdKni84lOVKULUgWkkJUUySd5id1Z3OkrqQk5lT+EJjx4XqNLsqx66qkvpwsB1sKSlWQBWU5hIm4kRmSZ+yoKFzWkdNHABLSTzzH3Cl3bW11vuKJ7KVZZRJKZCYzAHQ8xFXFOxGzow1K3FWuLAfZE6Hhym5gnv6Z0SWGH21KBKCMqhxB0/eynzrkOExzjC0EGQAYSZi9z4215CmBHTJ6AOra4aK/rqZxbZUZUd7G1fupQg/hSJHjVn0yoScx8YilTovtT84Zadi609qNAoEhY8FA0R2hGUnS1hxO4d01zNyi6s6lJS3o5p+Wd8vusQQkLzqCeQIQknxDnnSZszYepVRvp9jArHkJ1ZShAV4FZt3rIPcaO9H1odbFhO8fPzpW6k1FWYZalJ0LLeyWxomtCdmp3IpyRgU7gKsThRwHzyo9QjQxQGy5HoDyqpeyCJ7NjancYccK9/NgdaNYaRf6LtwDOoSlJ9p/hqPSRnOtA3AH1n+1aOjZ7C1cSPUJ/mqOOdGcg6/2FVN0iVuwErZoVaKm/wBHEWkFJ4pMTRrCNErEDzowWZ3Cs1NltILK949oqGINh+kn2irHdPEe0VmxRsO8VquDNnIdoCX3ebrn8ZqGJbseQnyIrQe0+vmtw/vGo7VBQgq1Oh7iCPHUHyqhmVQt5VnfRPz8z3VrCZA7qqcRQB5i3WOoRlS71/2yopCB+iBKjbjG7xoZdtVLiaiimI6R0M2qtGAe6t3KtDyQBCbBQToVTYws6agxvphb2y4lpS31Z0pBUrQRHatGun+1c12C6tDOIWknKnq7bs6ioJOU2JAC4kGimM2z1uFWgraC1ZwkJmQlKc0LSBlzK7QBSdSAYNGmLW6Hql2AzmLD77zozZVOLKZ1ylUpkTwgUd2DjA2tMb9R8+XlSngHMmUiIIg99F0u+dS43sOzqDcESNKl5UD6LbR6xGU6j5+fGmIJrCiivLVO0FZWXFfdQs+STWsIof0lVlwrxPAJ/aUE++hILA2wRDI5kn2D3VjxrRKyscTHsrZsqzKO6fMk++rS1mSO4f3NaZHRMOS7YKpknuosEmh2EwxQkc71vaxHET886zoqzc8eyTBGmojeKH45yE/PA0TxvoHw9ooBtZzsjv8AjWy4Zn3EPBNfWu8lK/iNR2+39QviI/iFb8BgXjmWlhxaVqKkmwlJPZMKKTBmZjnpVe3GVJbdQtJSoJMpIgi0j1XnhTQwPhjKE+NUrr3Zt2xG6K9WL0wMLib1XFaXk1RFMQU2UtCELcUMywUhtMTnJkLTHHKRBjfzgmNvdFE4PDMvKczdekpS2W1IW0cuaYWZKQoAEwDBETN935LVIC3lEZloyLaSRbOEuAqzH0SEqt3kwSkQz7RxjhUpxydYnthIHFKkuhKNRKkgTvmmByPDJBRl3j5Huols05k3sRY+6rekeEabxILCk5SkZkoUVBBFok3uLwZOt7isDa8jgO5Vj8fYaQw7s7FFlwKBtv8AjXScG+FpChv+TXOsJgQ4cqnUNE6Z0qUDxjLYeJo/s7GfmxS31rb4IMhGbsx+IiDv3za9ZTXcafYcJoB03cjCx95aR7Vfy0bTSx0/X9WyjepZI/VTH84pRW4GdmzYHBIHqiiTbYJAjfb2UNJ07x7aK7KOZzuv7qWTlDgGlsgi1DnWSD8+6iYNRWmaQWW7RP1avD+IUq7ZlSco1MgeKTFNO1P+Urw/iFJ+0l3T3/ymtVwR3Aex8Q620ltLriUgCyVqAvc2BHGpPtylQjUHzPvmvsNv49m0cquJ5UwFPY57Eb/71ctN6lh0Q6sfNwD75qbgg0xmNzfWdxNbXKoWLUAZFtzXqGo3CrIqQFMRJAjT/arlNZkkb9RXjYk99SasaQBDZ2JKkAE6W+HzyNX5ykhQ1G7iN4oWwrI5GgVf40VSuaYD7sLaPWtibqETzG4/PCgnTJzM/h08AT5qT/RQ3YeM6peYGU7xyOo99XdJHwrGIIMgNp9eZXsUKzS3Gy8KuPncaP7CRZSuJjypaQu/gab9nt5Wkg8JPjelLka4NM1IGoCvRSEXba/5Kz+j/EKRsW5K095/hNO/SA/UL/V/iTSexgUuZV545FPIjjzq+wdyhnBDLnlRzAEAAD1kGsbxUkxBGp7VEnlKaJRJKBp3EAiOHDvrK5wJHq9goTGKzaz1xJiZIPhpNuEVbiNTRb6JazLWTCjB+1ewGgB4Hzrx3AtzfMDzC785yx50xAJXCqVimXC7JbWqJSkBJUVFSgLQMt4lRnQcDpvsGw2N7qR3g+5VXGEnwS5JChF6kBTUnY7F/rEDh2SZ56mPXVh2XhQBLyDxysrMeYTNP05L+0LUhWSeVfE8dab0bMwI1fzHk2tPtbNTS1gBr1hP4W0+0tioKEt0SJGovWrY+OKlZDv07/7+2mpT2AGiMQf+m1/UKi9isCU5eqd74SCkjRQIUYI4+qgZjZzTZUGo4/DgLDoOoCVDgbBJjcN0d3OtoSlaQo67/fXwwokZTznnyqRkdmJzuJTxIHhv9VPHqpeOIkdoWj5/3r3D7XLRhwlSNytVDlz8aXcKGAqABJIAFyToOZrKziC7dsEI3LPZz8wCk9nmRe3A1UpgrGfEWRqlqZHIrP2z+HTzIrQM7lxKE7uJ7xuoEbdvj6hQ4lH8aaTDiVBIVYRFrad27up328kdSZ4p9SgfdXPlhOZQMQJEd5j59VNAe4naIcAMEHRUaEaj11SqAYFQaGUwOfOLn1aVqcTMSABxB8aYEGVQoGeRrQ9h+NvEn2VBzDJCeZ+dOFZgmbqJjmaEwaPV4fnVRbjhX3VmCdw+RasilzeqsVGgxxHtqBT3nwEVW27ljeBunyrQy4FSLgRckg0rCiosk6Dv192lQ6g3EK8J94FWfmqp1Ech8PjVy7+kSY0tFuE68qLHRnbw6jIAmOfur1OGVvT6xW1GJSk3UNN6hb1+qqPpFAntDlFFsC1qAmDIj5m028a0svjd6/n5mhj2LQoBKdbxlEny+ZqpzFwMvpEW1lKe9QPaPJJ/WBkUqCw9+dJCSoiEjVRMAcuM8gCTuBrE+VLIUQUJHog+kvmRfIOWvtoQ3tXIZKQtQ0kxl/RAEJHd66qxO3lqPopHmaKCx+6PnPZRnIOyDw4i/uo+RSX0OcKlNGblEq8vjFOhFSgZLpAfqTzI9591cwVilJddgjUapSrd+IGK6Z0lP1QH4vca5O+8A65J1UaqHInwbxjV/g/7Tf8ARXv58v8ABP8A8TftyVgTiU8amcSiBuPHyi0d9WI1HaLn4P8AtN/0VE49f4f+23/TWYPo4+34V8XkfeHkfhQBcvaDv3vIAewVWvHOH/MV5mqS4n73qPwqtbiePqoAtXjHN7i/2j8arViV/fV+0fjVS1jn5f3qvrQL68j7DfSgCxaidSfGs61V4t+d1eIRNAHk1dh2SskCBAlRJgJG9SjuHvIAkkCvGiie1mI35QPaTbvg17isTm7KRkbBkJmST95avtKgncAJMASZQEXHhBSiYNirQrHD8KeW/fwFQdjSok1EmgZ64I9RtfUTVaq8XUAb0AdE6AiYP3WwPEx8DTpNKvQJvKwVb1qJHcOyB55vOmcGooD/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WFRUXGRsaGBgYGB4bIBgdHxsdHBoaHRgcHCggGhwlHRwXITEhJSkrLi4uHh8zODMsNygtLisBCgoKDg0OGxAQGywkHyQsLC8sLCw0LCwsLC8sLCw0LCwsLCwsLCwsLCwsLCwsLCwsLCwsLCwsLCwsLCwsLCwsLP/AABEIAT8AngMBIgACEQEDEQH/xAAbAAACAwEBAQAAAAAAAAAAAAAFBgIDBAcBAP/EAEoQAAEDAgMEBgYFCgQGAgMAAAECAxEAIQQSMQVBUWEGEyJxgZEyobHB0fAVI0JSYgcUcoKSorLC0uEkQ1PxFjODk6PTc+M0Y8P/xAAaAQADAQEBAQAAAAAAAAAAAAAAAQIDBAUG/8QAKhEAAgIBAwMEAQQDAAAAAAAAAAECEQMSITEEQVETIjJhFAUzsfFCcaH/2gAMAwEAAhEDEQA/AGJjpDjd7rSu4CfWioYnpziWloQtttRWYTF/P0YNxajaOipQQQ3ccwd879KH7R2Yha2CbLQtSTAEJ9PWd9jA5Twnlm1F7ouKswY/piS4lDmHSVqMDKAdNxlXPnVh2y2fT2fm/wCmn3JNK21nQl+UgSFrA45dIB1FpokcWUYda8xKpSEE631txgGnqVBTCh2lgjdWDyHk2oesIEVXisbs1alKWhQUoyoypMnie0ATz30O2JjlqlTrgKEgmJQCTuGsiTvMCszO1cSSArIASBJBi5gCyrk6Ab6vYW4YfVs5xSVFwpygBIDghI0EJkjju151R9B4BXo4hfmk+xuhuI26Q4UKbSUgx2knN35T5xwpi2PsLrxmcZaSkWJyi6t4TKRIG9XG0axGTLDHHVJgotujK70eZMQ+RAtKP9qgjo2lI7GKQFTObLB8O3anDZ+wGWZ6ttKcwgwBccKCYvoo32igEKBmAtSe6MpEVww/U8UpU9l5Nn07rYDYjozmcDiHWpIlaZgFX3kgTE7xxmvH+jeICD1am+sXZSsxhKfuoGTfqSYnTTUL9IJS6tpf5wjJr9YoxfeSTV+HxzCjCMQ/J3EBX/8AM16KafBg00aFdGcQhOVCQeJzCTx1IqtOwsQkSWyo7gCmB66mnGIBtjFjvQn2hAnzq38+XMDGJ7lIPfucTuvVCMbOzsSlWctqkcE5pG9OUT2TpG+s2KwLqCkNtOBpcwChUtnehVpy8DvG+xoynaL0SMQyRxhXt6086+Ttp8GCWyNxE37gRpz050gBaMN1ac5SVLNkpI1PduSPXpxiluEFRcIW6q6gDYclK5cAPKmFO1cR91s9zn/1fGvlbZdHptpA3nOCAOJmLUwQv9YV+loNBokdwHt151cy4dyAofjCQnlGaxOunOt7fSFLioQwXB99KE5e7MtYnwmrXsa2r08MTGkobP8AMaAOif8AEvZ7TS0q5pMczcDypU2rtLOgBtaAtLylgqIugk6x9vtEcKDI25ttLnV9fhVuSAGuuw+aSAQMphRkQfEVkw+AdOJLrqWnEn/EvPIeaMOIh0JQ2lectDKUHsyoqJiEiokk1uVF0D9qbExDjudtTOW8DOZuZ4WrQ9s3ElptstBQBUV5Vpm5GUoJIuNb2NwdaGbM2HjV5w5h1lp5QUlxDzZLf3VpSlckXumRI5gGq/oHHIkHD4kkKKcyHMySZgRImDbh4U1FC1MLO4HFJw4YQ3KluEuLkBOVPoc4PpERaN9ppUh9plYbYcKlktg5b5Y7bhjQq9EDcJ5yOwuFxiCVvNYvKkj6pGcKVOt47KQPtHU2G+DOL2w0lrrUJxCAR6JecWoK0iNJB/V1paVwVbBux8I6kpUWlpWVBDQKDCVKIHWKtEJnxPca7bg2AhCUJ9FIAT3D3865T0PxmIOISp7ENhlK57ZTLiIlJSBe9hpAgixEV093pPggIOIYSebiR7683r4Sm6T4/wB7mkHSNbqoiBJP9viKwt4sqcyKTBy5km1xNxYn5B0i+dzpTgVERjcPb/8Aaj48qyYXbGE63rDjMObQkdciQb8DA1PGZ3RFYRxY/wAd3H3f9KUnqEz8rOzcuR5JCQpULJMD0bKPdB8VVz9rHi4aIP3laSOOsBPH111j8pmMYcwUtqQ8pKgohC0nsiZIGa8A99chZxTMkBtQveIjx7fhe2td3Q28K1dhZGnIL4XGAwGu2s/aH8vx9mtbWMMVAwRH21qMJn7oP2hOsamNRrTsfH4FtJAYcCo7RClGZ3jtEAHlz40RL+DegQ/wAhWUCNAMuVIgV2GRUMchB7HbNpUbSJmEp3ePkKqCFKUdVTcK4jiTuI0IOhHCKtSzgEmOscgajUd2ZKfYa9fRhlJKDiClMDsgJRB1ncbjjNFAU9chJhI6xfAeiO9W/wALVlxOKCz9YvMBokWST+FAuQNJM791aDs9jIUoxYROquzMcB27Tx199SdhoiEYpHgBJ8c5Jp0Lcj+cqVZEpV9m+vFMaA8Odt8jxrELiQ4s88xq76AXHYeRPHKr4Gq8dsLEmFNqaCj6U54P4h2LE7xxvvNMVHSj0hfmSjDqMRJZMxEESFi0WiguN2s02qfzDA5yD2ktBtQBBSYWJItIoqGhagPSN5DapXZOUbuKoHrip0xDc8YweDWmTs7CqHESn2JNfYrZ2DWlCFYFOVE5cuIcGWTJAISDE3iYkk7zW7ZTYLYI4n21Jaj1gTAgjnO/+1OkFsB7TawhcDYQ+y8tHYCHjlSEiB2JSnKI9G034k1FzZzTaAE4jaLMW7D6QJ3wkK3ncONMqmBrAmonBJmYvxoCxL2xsVAw2Kc63EqWUBWZwgKUZCEpMGV5syUwZ0HC+jbGy2sO6whTTalLIQwiJTfKlS3NC5lMGCblRniC+18GHmnEScij1SU6BSy4kBXEw4EgH8KjcQaDdOMaCppxAJOFdAmdUzM+aECeffQVHh2NGH2EypUPNrdVFyrspE8G05UcbgTxJodtrYGFE9W0ULEhKkiUk6QUnMhQmLKTW53bJfdabaEtrHpaSd08rjWhqtqoZceOcKbuYB0P3hHHSKe5pqjensJGH2YnFONBEYda3Q04ADkB++lAUIETKd2Um00HOyl65Emde2KYGUuDqnUKKFJUtQIAN1C9iDuUfPlWNvZwSIFS5bmaiS2dsxVhkWs3sleUdxUFBRB5D30We2c8sJ6xt0JH+WkoyzeDlBEjT0ib8qq2Ps5RWOE04DAj7opoTENeyHhMh+/IG/gq1XN7HxBQey6CASk9m4+6RPlpw4Rt2mcQFu5VZUJUYNrCBrJEXmhi9qvwSpZRBItfuuddR50WFERsbGSczbqgBMBN1cBbQazehS9h4tZJOHcsYukwNLC0CLUTG18URIzkcSEgesSfKpMY7HLPpIQJjtgT+yJVTRS2BK8MtjMhxDYdRcpJCpTqSCkkSLzy7jWbC4tclUoSmd4tOsCATpTo1iXB6bmc8kBI95PqqGNecTkskBQJHZG46SbbxRaBtj79Jp3GbkRcREcRG/jWPGbRQr02QuNJvH7tZcOmAs8FGiA2zDKmQy2oEEZi3KxO8KB1G7uFei+nh4OBZZeTH/xClAgNZRusYknuHtqt/bmHWJUlwmBMJAvxkKkWItJsaH7SbhEwRcaiD6QGhodhW5gDfl/gTfkKp9JifIRzz7BkbfZQDkDoMGJIIBi1lOG07hFRwnSkrcQJSEBQzRBUsj0WkwSApSsokxYmKZOj/RdpCeteBWrUJUBHIhJknvVysKDdJNqsrxzDSyENYVJxD2W5kgBCQkGSoAhem8V50p4XLTjTf32OyMMiWqZscxCWn2Q+braLyFEgIbBIaGUAXmfSUSQFHQEgKuM2YXMViWEKJCsyymZjrCgpMSD9WsAwJsqBcmTCNpYRWKR+arUtpOFdQOsCuz20rCe32yAUuekTYiDWfoRhHCXsROZKjlCiACsg3V3cRYSd+W2cqi2y4+5JH2wUKw+RD5bOIcUlDLIWFwSYLrgSYDaEyq+pEWiinShKMQypCglBV2WlEgdshSkpJmyVZCk/pDfFB+lG128Pig/1SS6lsIGeQEhRWc1j2s0KTFo7WuaQHw/St3F5m1NttzDqVJJOUpcSrRSjPatEgQToKrtYlBylpjyHcJsJT2DQEHKvOqyvtFMoy/h9En/elt5paFFKwUqBggi4p76KLStpCAT9RDRIOqglJKuYIKCN47XGwL8qLLxCHMOCeqSeuIAJyn0TEXCcq54ZgdNMU7lRq40ifRZ6xB1phmuKYXpFiUKGVz91Pwrsuzn+sTNa1XJg99xCx7SnHMTKiB1pykRaDVj7QSxhvxFwwf0ymf8Axjyra1ZTxJmXVnu7WnKqdrpj80gXDSVjvJW56wukWVPYTsyUwDap4TBplAM+Z1E86JY9QUhChob+qqHU5XEjgQfUJqbKouw2HAUbTe3L41n2gyFpzRqrs/ogR7YraJhWWJNhJjdVgbvG5ICR7VeuiwC5w8Ic3XOv6IoT1R+814hPvTTy7s8EOAjVX8o30MGxwPtODuWr417upHk0AMcz/hgezr9mI/5n4bVo6F7Kzq65XoIKY/ErIn1AXP6vOi209nFTPVokqJSAVEnVYuSbwL+Ao7h8IlptLSPRQmBzO8nmTJri63qdENC5f8HV0uHVLU+EUYrGJaZW64ewhKlK/Vn1nTxFcsx2x1K2eMW7/wA7E4gPK/CgtuBCByhQI5GN1N/TFfWtMYOb4p8BV4+rQrOuOfZEeNT6dojBLgAJR1aso3CQ3EcO0K8zF7a+zvyb39HL9kOFtYWCZyOAHgVNLQD5qFdk6N7O6nDNNGJCZV+kolSv3ia5h0SaDmJabIsrMFCN2RWYcrTXWMKSlCUrV2kABR0kAWXyBieAOYbjV5t9kRhrds5X+Uxt57FdWy0twNoAIQlSiCTmJITu7SRcVHop0cxAdAfQkKaaK22li6wrrEgEJUPtA3N0ynlXQ9lNBS3cQP8APUCDp2E9hs9ygM3cocK9dwCV40O/6eHABnQrcXv7kkeNJZKWldh6N7M3RJ9IwqB2UlqUL3CQJKyeBTCyrvNL+x9vFWKcdP8A+PiH+qQTbI4ltAQTwDiY7iPMR+Ud1TT6kNlQQ42lToFs/aWADvgRN+MaAQR2Zh217GxCpE/WuTN0qQfq5+6TkRbfPOjQkr8g5tuvAs9Puj6cPiW1tJytOnQaJWD2kjgDIUBzIFhTjsbHZDlOhom7gxjMGjrBKilKweC02zDxF+RI30sqBBMyCKWu6+gcKMOH2shIdGVcqcWfQJFzx0iiW2kJS91JN0ssJTbellsa6C82OtYNnKzNKRMFVh4mKZXkBeKxZVoHVgTwzGB5Vd7C2sBsukJCTaFiLaTbynfpV2NxSCux0zAyCPtCIJEGeVRczBwwlSgFmBBNrb40n3Vc8p1UDqVW35TOtSPseN4tOawJymSAN5smfVUDt5odkKRI1zLAvv0msQ2gGyQTF7hQ4bjUvphJ+5+yn4VVCTR3Z7BXX+l/Kmhb+GimZ6JX3+4UEx64r0oT9ts4JQ3pA3DtHNPDfwrQoVlU8uBDZ8SPdNYxh3M2ZPZJN5Mg+FePnyerkcj08OPRBI9xmxsMXEPJBViUggKJVCB2iIHoiSogxM+NBdu4oONuoSAs9kkSBCcydRHavNuBSaYF4rKZWkgjeLiN99w33pJ2tgCjFIcSDD60hSCOyUpCE+lpNgI113GjBHy7DInHgxbJQHcSEITlWZyq1yQjtErEEyQq4H2o0pqd2TiCntOgwZutdt+8Wolsnow00tTzTaisgglS1KMEyR2lcd+tFk7PWqx4ib2nUeFVPLb9o442luc/xWxNoKeSoYkdV1iVKQXFgkJKSoSEEwRm7MgVpT0cxZQArEkKypnKtZEgeEiSTpvNPbuziIBiTz/tVX5iokJkXm87hE+4VPqSBY1ycg26wpl8tFUqhKgspmQe8k3gonlPcS6LbCwr2HaWWgVgKCiJTKgowSAYMAwDykQdHHb/AEYaeUFuoBUISFJJSrWAkFJBNzv0vS5sFvsKDIyIK1EG5CUi0JGpNok9+8Tpr1Q2I9NxluHWiEgNtiyQAEjQAaDlS50mYCVBQ+1mB55YA9RjwpiZZgZUggbzvPed3hc8aXelmIBOUR9WkzHE7vAAVhH5GkuBa2IlUoXbKFpnj6Q5c6bME8HHHVj7SifWa51j8WpAQEozjLexIBvBgVfsPDpW8A4Q4DcyCINrHTurq02YN0dCeTLqOQV/LV2Tt+A/mpECakCRoTU0OxvxWyWl6oE7zGtQa2M2n7Kf2aVkuq+8rzPxq1OKWPtr/aPxoC0d6dxMrc/S/lTQjaLmt6x/SHbcv9r+RNYsZjZGte1HFtR5bydwhhsUDYm9F9jYdKzB4+zWuevbV6rtRmuJHGSB4GnbojtdtxSSDrYjhItPC/8AavI6jpHinf8AjZ6fT9R6ka70E9rLSoZYED0RGnOgL2ARIUoDsXSSB2e7hoPVWzaCocjwPOCazzmUhJ0BnkTaPIyfDlXLvJnTx7UFtn4lQTBbSeFyCeZEx4CqMJjlrxMqSEJQDIsM24dm5IvMnhbl5i3AlBIg5RJEwRAmQTA8yBzpdx20g60lTKyoOAFslJzIUsDIrSVIukqB3BUki1dDTS2BqO474/aoRlISk3M35GB5xXyNqogmEWtqL7/KlNLwJBOgv4/M1YoFQ/Dv58fD292uWufkjTCuDZ0j2ylTDhCU6FIETc9nPeAYmR3d1LnRDArUy02lObKkAm47Q9KxvMzJO+axbd6Q4RDgZcfRKe05eyQm4TbVRUE9gXiZGlGNk7UCWELbVPXICxHBZzZfCb6X5SaJamtyoaW212Di+j7hGum4EewGaRumLKW2nEr7S4ITpI3kzExyM0zNvOCDnI5hUX8DbypV/KK6pULcIko6u9iSMyhI3mJuPu0tKTFKaaOdY5zI3O8JT7LVg2djll5ISo8zJG/kedaukLBUkFMdkCfIC3E30oTsZMPpTvBPqmfZXTFbHNLkbor3LUq+NQURSmphFfCvHdKQDmnEkrdjQdo6aQgbyOO69Uv4o1mddAbBB7SlrC77srWURw19dZVPV9HHc8Vle0HJHiPaKrw7pABBgiLi24VVjF28R7RUGVW+eAq2ikN/RnFuvqWlbhUEgRmuZJj0tTYGx9UVsxO1G2XMry5KCIAEmeVzpJEyN9Zuge0hhm8U8oApCUgTvUM0D94T31y/aG2nFvrcCiIVuJTKtSZSQeVjXhZ4L15NHpwm/SjfJ1tfSfDq9LrP1kTHrNRHSHC/eI/6avcK5aekWI/AZv2QsRy1Hqnvr76cfP2E/wDk/wDZU6SbOp/8QYb/AFP3F/0179P4b/VH7C/6a5SdtPf6aP8Ayf10TQVqQhciFJSodjiAdS7z/wBqKA6L9N4c/wCanyV7xUTtbD/6rfnFc8PWD/YD+Y1QpLnH2fCigOlHarH+s3+2PjVG0sRhcQAHnGXADIzOJMG4n0tbmuYY/FraKQq+aYuN0fg5isv0wfu+sf00UM6I5sDZq7SiL2GIVAkQYSXCkW5UF2n0PwrY6zCOfWJmElwLCuUDtDvnzpV+lTw+fKqsXj1xOUCwNxu3EXooAlgcQ85owomNELSonuTIJ8BU38WGzDqXGidziFI/iFa+i2BbxCvrE5gW8xGY2JI1jvp0wuyG0CGy6lP3UvOBPijNlI7xWLkk9zWmIjT6FeioHuINEtl7NS+soXMATbvA95pnf6NYRz08O0eYSGz+03lPmaWP+G1fSC2MHiHcOkM5zBK7ymUiVC3aB1OlCp8BdcklOgFROk+4V4HQdJ8qF7fxXVIzEE9sQNPszV22sb+bsoWgJWSpIIUDaUk7lDhXr9R1M4T0xPPxYlKNsvxKhGu8e0V5hkkpsCe4TQrB9InimRlT+in+ompObcfVq5PehH9NT+a/BX4/2F8Y64nDOpEpTCl3G9KDx42FDdiO4JtpAeV247QyuEg79EpT+8aCYzbDzishcVkI7QECRwMAWPvrMo1yTm5ScjeMdKodR0g2enRt49yBH72IqLnSzCRbDOK/S6pPuXSrgdmuPZuqTmyxmuBEzFyRrB8jXuN2U6ykKcQUpJgGQRMTFiYMVNsdB13pOwZjBJEgic7XDlhgfXVWD24Q02jq09lMSSZNyd0C0xoNKXTp32otgPRpWBt+mj/pJ9fxr4bZJ/yvWfjWdZuLVB1UDSKAKNpY9LikhaIyhWnMjnyNZCW/xD576ykySfDy/vNehNAGjIncr58qrxDPYVBm3zvrwVXi1dg84oGPPRPZ6HlFLjaIQkFLiJbcFk/bbIzTJ9KdKaPojENj/D4sqEWRikdZ/wCZuF/umuc7M2y8wPq1ZbAG2saTMj1UXa6eYlOuRXekD+ECsnGRakhoxG238PfF4VSUSB1rKg6kz+Gy079RNYui+2WHNp4p3rmwgtpSkrOSbNhQhcGykqpWxG23McqVAqIBASICU7zAJ1MXJM6cqPdBNlYV995vENIcdShJAWZhOm4xaUjxFGlJBqvYB9IUhQQFadaJ/YNe9MEk4VqLwpP8Cqt2xhVuFCG05ll1MCwk5DaSYHnRvF9GHFtNB/6htELcUUhfVhLaptJBvAtMTO6u7q/3Dmw/EQdn+hVi1Wo9tLo4hsH82fDyQLykpKb8bpIneSOHOgysC5IEATxUn3GTeNK5jUEtG6lcTHgKkVUfT0fbSIK3La9kJ9s16xsRgySXlDgmJ756oiOWtLUvJVPwZtibMdWlTjanUicv1aVGYg3KVp41m2whxteR1biiACM86ED7KlGP7Ucw/Q0O3Qh/9Yo/9dWf8AuTAQ7u3o3+XfU+pHix6JeBRDtbGtohIAymj+J6AvpUBBiJnsmLxxHP1VUnoO6oApzGeSfZnndRrj5DRLwCE7STrCvV8ahidoBQgA+MUxYX8nWJVMyOHZGs7+3YRN+7wy7V6IKwzYcfXkB0T2So33JC7xMmNBQskXtYOElyhZSqBXoXRBGCYP8AnrH/AET/AFVd9FsESjFpJm4KUpO/QdbJ0qiQaFd3n/eqcQqSkcTRv6BUfQdQe+R7M1bh0SR1ecYlBeABDeXKCYkpCyYJvEkASN2tMLAoNUYkk9kam1bfzF0W6pw9yFH2CtOztkuF4Z0kQPRjtXgyRqNRrekBpwiE4bDlZ1i3M7h4n1Cif5MtsYbDuYheKdDb68sFYPomVKAMQJOQxyHCobI2UcfjUtEf4diFPcCdyJ5ns92c049BsIhxW0StCFg454AKSlQEREAggQFVMuKHFAXZ7QOKZJ3OpP7sD1kHwp524jNh3U8UKHmI4ilLBNxiEf8AyJ/lpr20r/DuzplNd/U1rRy4X7Wch6RJypgW7R99L7KyCCIkGRPEGRNH+kfo+PxoA3r41WdJToIP2neMI0ytpDiEIyrSFC3ET5/3rJjGylVhA3WHwoN0D2vCCwrmpMzG6R538T4tjzGYAXjj4V42fF6U6PSxZNcbMeznI1J7jpWzCPZiToASfVFYVYbITm14a5vCrdmOHMqBqmeWoHvBrNdy2CsS+s4x45sqThxFyO0FL7QEwcqU3gT2xyFaujrBcZaKzeLyItB3+KaYGWAJkCT7eNeyhPZETqAI9QpOV9hpUSaG/wAvnwpB/Ky+kt4dr7edS+5MFJ8FKI/Y5U9pXYkz42+RXGele1BicU44kyiyUfopESORVmUP0qrFHeyMj2AzbVfPbOChOhrXhWprWpMV0WYi5h8HDqEnsyoA9x30wbDwxLqS646hhKVZlIAVKusUUjKojdAJF4EVRi8mTN9pKkkc5UAY8D6q34d0Jwq4HazkDibjKPM1duie5q2i+z1qENOOlOQQVthMmVZoOYxx7yaadgtBOHTGhKld5zET5AUmYNhvLc5ngoKKgbAFJBQBwvM6yB3B7wCYZbH4QfPte+mmSwGdoj87UhnELwuJkJCnO3h8RaUpWNW1Xy5r6WuYr3od0oGDRiU4tp0Z8U8outoKmyvshaATeQUkjkaXV4lKsQ6IntEEKghQBykRNde/JRgmThltiQUrKxfcqLd4II8jvpc7FXQr4ZpQeSSNXEnf+EcOVHtun/Du/oGsLjg6xMGe0PbWvbiow7h/DXbndzicuP4s5N0gByePu7qX2zfxpj6RrlHjS8wbjv8AfWnUfuCx/EeuiTmV5MiJSR6s3DlT/hXwBJB4Hhz9dczwWJ6tSFj7JB8N/qmuiIciQYj5Ncn6jCpqXlHR0ruLR7i8SjQAFR8fbavsFPWCTKt/dFhVPZExcnf839daNnCFKUZjjzkamvOZ1oL9YQJF6xPvyQAmToSdP71qWbzFuI+FVBqSCPnxqVwU+RH/ACjbTfaZQ0D2X8wUYuAnL2QZ0IUQZm0ju5wjNXUPypYNasMhYAlpcqJmIX2bcYIQPGuYssumZypA+1Pxrpx04mGRPUEWHwhMqNZXNo5jCQVHcAPdrVORoakuHvgfE+deKxpiEQkcEgDzI18a0ozLMShzKSuEgXAm9jw499HtkuoBIXmMk5MqZAUtAud4gSJ/EeFK8KVqaYuh2L7akK0cTv4i8fs5hHGKbWwF2BCACEJjQzqTrqTc0+unIj9ER5CPdSiwx9fl4rA8zFMW3VnqHYIzFKom0EiB66UUJiGw0gKKxcLvJ53p56A9KEYZayonLlKR3yk+41zttomEpPZTafhUtqv5EJQnWZ9UUN7j7HXlYFKVAgCyh7RVu1RLSgbzAPioV67iEkiJ1HtFebQPY8U/xCquyaE7a2BRljInyHwoM1s9GYdhP7I+FM+1R2aG4ZqVCs3J2UlsWnCJj0U+Qpp2dgeubSQpIIACgVATAAnUT/vQIjvqo7XSysIcslQlJGoMmbC5GmnPwmackaYpKL3HVrDYZm7qws/dTp5/799ep2sl8qbShKUpAPMzIEmTax+RSHjtvpzZGk9qJzK4SNxved8aHWi/QRBzPKJJKsh8iu/rrLS0tzZ5E3URoYbUkRZQ3Tuq9CfLhUi0efjV6MGs6DXiCPcayNNLFbp+xn2fiRpCQqeGVaV/y1wdp0lUEnxvXb/yqbRGHwLjf23SGxF7G6j+ylQrheESSsV1YF7TmzfI35B31NKanAGtedYniPOtjE9FTwjxbWFJ1BCh3zPtFV9YOfkajmuDB8jSA6GytK8Q2tAspIX4gFV+dgKIbWgtkHTf5H+1A+iafRPBKj5mP5qs6bbTUy2jIJKiR4RrHlQHcAPupQkqVYe2sR2ctw5wQSdx3dxoI68pxQ6wkcyLCmTZ+PQ0kJKsxFpA99TVFHWCm47x7RU8b6H6yf4hUVC/iPaK9xR7P6yf4hTXBLA+0k6CsmDZuaVttdKni84lOVKULUgWkkJUUySd5id1Z3OkrqQk5lT+EJjx4XqNLsqx66qkvpwsB1sKSlWQBWU5hIm4kRmSZ+yoKFzWkdNHABLSTzzH3Cl3bW11vuKJ7KVZZRJKZCYzAHQ8xFXFOxGzow1K3FWuLAfZE6Hhym5gnv6Z0SWGH21KBKCMqhxB0/eynzrkOExzjC0EGQAYSZi9z4215CmBHTJ6AOra4aK/rqZxbZUZUd7G1fupQg/hSJHjVn0yoScx8YilTovtT84Zadi609qNAoEhY8FA0R2hGUnS1hxO4d01zNyi6s6lJS3o5p+Wd8vusQQkLzqCeQIQknxDnnSZszYepVRvp9jArHkJ1ZShAV4FZt3rIPcaO9H1odbFhO8fPzpW6k1FWYZalJ0LLeyWxomtCdmp3IpyRgU7gKsThRwHzyo9QjQxQGy5HoDyqpeyCJ7NjancYccK9/NgdaNYaRf6LtwDOoSlJ9p/hqPSRnOtA3AH1n+1aOjZ7C1cSPUJ/mqOOdGcg6/2FVN0iVuwErZoVaKm/wBHEWkFJ4pMTRrCNErEDzowWZ3Cs1NltILK949oqGINh+kn2irHdPEe0VmxRsO8VquDNnIdoCX3ebrn8ZqGJbseQnyIrQe0+vmtw/vGo7VBQgq1Oh7iCPHUHyqhmVQt5VnfRPz8z3VrCZA7qqcRQB5i3WOoRlS71/2yopCB+iBKjbjG7xoZdtVLiaiimI6R0M2qtGAe6t3KtDyQBCbBQToVTYws6agxvphb2y4lpS31Z0pBUrQRHatGun+1c12C6tDOIWknKnq7bs6ioJOU2JAC4kGimM2z1uFWgraC1ZwkJmQlKc0LSBlzK7QBSdSAYNGmLW6Hql2AzmLD77zozZVOLKZ1ylUpkTwgUd2DjA2tMb9R8+XlSngHMmUiIIg99F0u+dS43sOzqDcESNKl5UD6LbR6xGU6j5+fGmIJrCiivLVO0FZWXFfdQs+STWsIof0lVlwrxPAJ/aUE++hILA2wRDI5kn2D3VjxrRKyscTHsrZsqzKO6fMk++rS1mSO4f3NaZHRMOS7YKpknuosEmh2EwxQkc71vaxHET886zoqzc8eyTBGmojeKH45yE/PA0TxvoHw9ooBtZzsjv8AjWy4Zn3EPBNfWu8lK/iNR2+39QviI/iFb8BgXjmWlhxaVqKkmwlJPZMKKTBmZjnpVe3GVJbdQtJSoJMpIgi0j1XnhTQwPhjKE+NUrr3Zt2xG6K9WL0wMLib1XFaXk1RFMQU2UtCELcUMywUhtMTnJkLTHHKRBjfzgmNvdFE4PDMvKczdekpS2W1IW0cuaYWZKQoAEwDBETN935LVIC3lEZloyLaSRbOEuAqzH0SEqt3kwSkQz7RxjhUpxydYnthIHFKkuhKNRKkgTvmmByPDJBRl3j5Huols05k3sRY+6rekeEabxILCk5SkZkoUVBBFok3uLwZOt7isDa8jgO5Vj8fYaQw7s7FFlwKBtv8AjXScG+FpChv+TXOsJgQ4cqnUNE6Z0qUDxjLYeJo/s7GfmxS31rb4IMhGbsx+IiDv3za9ZTXcafYcJoB03cjCx95aR7Vfy0bTSx0/X9WyjepZI/VTH84pRW4GdmzYHBIHqiiTbYJAjfb2UNJ07x7aK7KOZzuv7qWTlDgGlsgi1DnWSD8+6iYNRWmaQWW7RP1avD+IUq7ZlSco1MgeKTFNO1P+Urw/iFJ+0l3T3/ymtVwR3Aex8Q620ltLriUgCyVqAvc2BHGpPtylQjUHzPvmvsNv49m0cquJ5UwFPY57Eb/71ctN6lh0Q6sfNwD75qbgg0xmNzfWdxNbXKoWLUAZFtzXqGo3CrIqQFMRJAjT/arlNZkkb9RXjYk99SasaQBDZ2JKkAE6W+HzyNX5ykhQ1G7iN4oWwrI5GgVf40VSuaYD7sLaPWtibqETzG4/PCgnTJzM/h08AT5qT/RQ3YeM6peYGU7xyOo99XdJHwrGIIMgNp9eZXsUKzS3Gy8KuPncaP7CRZSuJjypaQu/gab9nt5Wkg8JPjelLka4NM1IGoCvRSEXba/5Kz+j/EKRsW5K095/hNO/SA/UL/V/iTSexgUuZV545FPIjjzq+wdyhnBDLnlRzAEAAD1kGsbxUkxBGp7VEnlKaJRJKBp3EAiOHDvrK5wJHq9goTGKzaz1xJiZIPhpNuEVbiNTRb6JazLWTCjB+1ewGgB4Hzrx3AtzfMDzC785yx50xAJXCqVimXC7JbWqJSkBJUVFSgLQMt4lRnQcDpvsGw2N7qR3g+5VXGEnwS5JChF6kBTUnY7F/rEDh2SZ56mPXVh2XhQBLyDxysrMeYTNP05L+0LUhWSeVfE8dab0bMwI1fzHk2tPtbNTS1gBr1hP4W0+0tioKEt0SJGovWrY+OKlZDv07/7+2mpT2AGiMQf+m1/UKi9isCU5eqd74SCkjRQIUYI4+qgZjZzTZUGo4/DgLDoOoCVDgbBJjcN0d3OtoSlaQo67/fXwwokZTznnyqRkdmJzuJTxIHhv9VPHqpeOIkdoWj5/3r3D7XLRhwlSNytVDlz8aXcKGAqABJIAFyToOZrKziC7dsEI3LPZz8wCk9nmRe3A1UpgrGfEWRqlqZHIrP2z+HTzIrQM7lxKE7uJ7xuoEbdvj6hQ4lH8aaTDiVBIVYRFrad27up328kdSZ4p9SgfdXPlhOZQMQJEd5j59VNAe4naIcAMEHRUaEaj11SqAYFQaGUwOfOLn1aVqcTMSABxB8aYEGVQoGeRrQ9h+NvEn2VBzDJCeZ+dOFZgmbqJjmaEwaPV4fnVRbjhX3VmCdw+RasilzeqsVGgxxHtqBT3nwEVW27ljeBunyrQy4FSLgRckg0rCiosk6Dv192lQ6g3EK8J94FWfmqp1Ech8PjVy7+kSY0tFuE68qLHRnbw6jIAmOfur1OGVvT6xW1GJSk3UNN6hb1+qqPpFAntDlFFsC1qAmDIj5m028a0svjd6/n5mhj2LQoBKdbxlEny+ZqpzFwMvpEW1lKe9QPaPJJ/WBkUqCw9+dJCSoiEjVRMAcuM8gCTuBrE+VLIUQUJHog+kvmRfIOWvtoQ3tXIZKQtQ0kxl/RAEJHd66qxO3lqPopHmaKCx+6PnPZRnIOyDw4i/uo+RSX0OcKlNGblEq8vjFOhFSgZLpAfqTzI9591cwVilJddgjUapSrd+IGK6Z0lP1QH4vca5O+8A65J1UaqHInwbxjV/g/7Tf8ARXv58v8ABP8A8TftyVgTiU8amcSiBuPHyi0d9WI1HaLn4P8AtN/0VE49f4f+23/TWYPo4+34V8XkfeHkfhQBcvaDv3vIAewVWvHOH/MV5mqS4n73qPwqtbiePqoAtXjHN7i/2j8arViV/fV+0fjVS1jn5f3qvrQL68j7DfSgCxaidSfGs61V4t+d1eIRNAHk1dh2SskCBAlRJgJG9SjuHvIAkkCvGiie1mI35QPaTbvg17isTm7KRkbBkJmST95avtKgncAJMASZQEXHhBSiYNirQrHD8KeW/fwFQdjSok1EmgZ64I9RtfUTVaq8XUAb0AdE6AiYP3WwPEx8DTpNKvQJvKwVb1qJHcOyB55vOmcGooD/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UEhQWFRUWGBgZGBcXGBYeGBobGBkYHB4aGRwaHyYfHx0lGhgZHy8gIycpLSwsGB4xNTAqNScrLCkBCQoKDgwOGg8PGiwkHyQsLCk1NSw1LCo0Mi81LSwsNDUsLC4sLCktLywtLCwpLC8sKSosKSwtLCwsLCwpLCwsLP/AABEIAOEA4QMBIgACEQEDEQH/xAAcAAEAAgMBAQEAAAAAAAAAAAAABQYDBAcCCAH/xABNEAACAQMDAQUEBgYGBggHAAABAgMABBEFEiExBhNBUWEHIjJxFEJSgZGhIzNicpKxFSRzgqKyF1NUY9HwCDREg5OUwdIWQ6OzwtPx/8QAGwEBAAIDAQEAAAAAAAAAAAAAAAEFAgMEBgf/xAA3EQACAQMCAgcHAwMFAQAAAAAAAQIDBBEhMRJBBRMiUXGBoRRhkcHR4fAVMrFDcoIjJEJSwgb/2gAMAwEAAhEDEQA/AO40pSgFKUoBSlKAUpSgFKUoBSlKAUpSgFKUoBSlKAUpSgFKUoBSlKAUpSgFKUoBSlKAUpSgFKUoBSlKAUpUF2y7VJYW5kI3yMdkMfjJIeg9FHVj4AH0qG8asEnqOqw26b55Y4k6bpHVVz5ZYgZrR07tjZXDBYbuCRicBVlQsfkuc/lXEbqSSeTv7p++mP1iPdQfZiXoij05PU5Naup2MUiHvQMD6xwCvqG8Kqn0pDjwotrv+x2K0ljLep9C6nqsVtE0s8ixxqMlmOAP+JPgByfCuYa57YZ5CRYQKkY/+fdbhkeaxAggeOWP3CqBZtcyIil5rxYj+iaVisKDzXdks3huAOBwCK2b63eKPvLi4WJRjIijBOT4BnySf7o6GrPqLyss0YYj3y0/nX0OJ17ek8VJZfctf4L97MvaLd3U4iukMkUu/ubkQtGjPHy0YPKkbQxB4I2EHOeOpVyn2L2cUEtzEGdiypLExc7Gif4tqDCZWQckDOJF+/q1bZU5U3wS3REZqa4o7MUpSsTIUpSgFKUoBSlKAUpSgFKUoBSlKAUpSgFKUoBSlKAVqanetFHvSJ5iCMpHt3Y8SNxAOPIcmtulZRaTy1kEfpWuw3GRG3vr8UbgrIn7yNhh88Y8jXM/a32XvbiZJYmZsutvbwxYDBWUySyvIx2oT3ZXjwVMkciusmFSwYqNwBAOBkA9QD1r3UVFCWiWnv1CbR80vJcLKbYwbJlLLmR8x4QLk7+sjDcMhfxqRXSooh3ty4dl53SYCKf2E+EH15b1roHtg015Iop4XhEloJZGDsd/dsmH2IPiOMNgkfCPOqh2A7NRXVzJcTfpxBsVDIdwMjDeW2/CAqlcAADLE9QKm0dpZ6qnmbzq9ktDXXpXF3Lh48Q/kWEdzdjNpFiM/wDaJ8pFjzRfjceoAHrVH+mW0t6w1C7eS3icgLHGR3hHUgKSFTIxuyWIx0zkdqi0saneXEMzP9Fte7RolJUTSuu894RyY1UoNmcE5J6Cp/V9Is7SylIso3ijRmMMcMZ3ADJGMYPqT8631rytX/e9O5EU7SjbvEFlrmyjditNMU5GkfRJYXj39/Mh3wB24i3ph5AdhOxiGXYNxHu5v2japcC4a2uxEX2d7HLCHVHQNtYMjlirKSvRmBDjpjFcq9nmrXNlD39pZNcWl3JK/co36S3KOyKNx+NSigZI6jr9rd0zszqJv7nUITFYtce73cn6dwp2kk490EsgOM8ZI4wK5cnTwSk9EdmpXNb3tTqWmqJbow3lsCBK0cZjmjUkDftBKMoz069ORyR0iOQMAynIIBBHQg9DRPJjKLi8M9UpSpMRSlKAUpSgFKUoBSlKAUpSgFKUoBSlKAUpSgBNV+bt7ZKcd+GPkiyP/kU1YKYrbTdNfvTfg8fJkPJH6NrkV0heLfgHB3o6HOM/XAzwfCq77Vr6WOxURSmESzwwyTDgxxyNhnByMeAz5E/OrbNcom0MyruO1dxA3MfAZ6n0FeL6wjmjaOZFkjcYZGAKkeoPrzWM8ZzFYXv19cIlFGg7A6f3YUWkLr9oqGc58TIcsc+ea3tC7N29mrrbR92rtuYBmIzgDjcTjgdBVT1nsBpg1OG0itghETXMpEk3KhtiRgFyAC5LHgcKAOpq/KuBgeFc0tCxpNSWcYIK4025gumurJoyZQi3EE24JJ3YIV1dQSjhTt6EEYz0rBrvbW/CpEIILeWYsqbZTcTHA5McfdxpkZB3SOEX63kbLXgwruDbRuAIDYG4A4JAPXBIHHoKKTREqEZPJEaJb/Q7dUneKNFwE97zyT3kj7Q7sxZiQq8k8VMowIyDkHoRyPxqP7QaDFeW7wTDKuOoxlSOjLnxB/4dCap1jpemWw7rVbCKFl4F0qObebybK57pz4o2Oeh6USyJzdPZaE37RdRVLGWLrLcjuIo8jc7y+4MD0zn7vWuhWsOxFUfVUL+AxXMNMk0a2Yz6Zam5nHCmITMq58TLMe6i+eQecAc1b9B7Ziaf6NPBJbXGwyKjlGR0BwTHIhKkjIyDgjNbEsHJUk564J69vUhjaSV1REGWZiAoHmSa0ND7V2l5n6NPHKV+JVb3h6lT7wHrioftNKJr2C3J9yFPpUg8C+7ZAD5gMJXx9qND4VEdrNO72S2EDGG6LkpcIBvjjRcyE/aUgqm08bpFPhRyw8ExpOUeI6LSudaX2z/o+ae3v7mSWNFhkjmaF2ZRJ3gZZmiTaAGQFSQOGPXHHQoZldQykMrAEEHIIIyCD4gisjU008M90pShApSlAKUpQClKUApSlAKUpQClKUArzIDg4IBxwSMjPqMjP4iortT2qg0+3ae4bCjhVHLux6Ig8WP4DBJwBXLdZ7Y6jcqZHnTS7X6owDOR4bmbG1j5Lg+GD46qlaFLWT/PA01a9OiszePzktzqNh2cVZe/mZp58YEjgYQHwiQe6g+WSfEmpivmeDRBeOTbrqWot0MpfZFn+0ccffU7aexnUCA8TfQ28mvHZhx/uosef1vGs3cTrPLT88L05fAinV4tovHv0+efQserSCLtSuT+vssL8wWOP/omrdqt53UMkniqkgebYwo+9sD765R2w7C6hpywahJeNePbOvDByVTJJ95mLFM8Hy31dNYvBqekSSWZLM6B0X6weJlk7sj7WU249R4EGsZLUsqE+y0W3FKrujdozdqtxb/pEZQskG5FkhkBJbO4DJ52kMyjCAjOalzqI3lAkpYZ57qTYcDPDkBOenLYzWGDqUkzbpXlHyAcEHAyDjIz4HBIz8jVY1ztSzT/AEGwMb3jDkuyhIBxlmB5dwDkRqCfEjHBJZEpKKyyP9pj2tzD9Elv47Zw6Oyn3iRg4VlBB8Qw58B6V+Q2rWln9Ltw5Sztu5t5JlbLd9Kne3BThu7RACuQMgN9UKT0Dsp2XjsYO7VmkdiXllf45ZG+J2/9B4ADr1MyygjB5B8K2pYK+dTi5HNdV7O2oKtJZyXzSD3pj3cj+GCTJIuAckgRjaOgAGBUXpHY6eC6aeyxbwmIosF1vk2s7KzGNY5PcUlI+rZ4PGNtROsJeW09+bG5Fvb208EZt2XvFjScR7ZE3hgqlmJ2rjAzgYAFbG3Wf9vi/wDLx/8Asrnq14UdJvGTVWv7ag11rwScGmzSNc2YjH0y6TNxcsy913Lb41eJc72CJlRHtGGPvMQdzdSsLJYYo4k+GNFRc+SgAfkK597LIp3ubuS8k76eIRwq4G1BG6iQhUUBeWxk4z7vWuk1vg1KKkuZPWqqlKO3IUpSsyBSlKAUpSgFKUoBSlKAUpSgFKVp6xe9zbyy/wCrjd/4FLf+lAcc7W9oVnupryQd5DauYLOL7cwOHkUc5LONoIzgJnGRU7ovs6jCfTtcZHdRvETNi2gXj3SOjN4HOQTx73Uxfs30FZLm0RxlLO1W4xwQZ5yQpI81xIwPmQa3e0+dSvHEpzZ2zlI4vqyypw8kg8QrhkUfsk+JzWqpCnF3NTnovDkl47lSqtOlGV3V3bwvDkl47s2b32nzT+5pFsvdDgXFwGSL/uoxhiPXwx0qPktL2fm61Gc/sW+2BPkdg3MPma29L0y7vS4tTHb28bGPvnUuzMnDCKMFRtUjaWY4yCAODWzf9hL2FGl/pKEqilmE1sFQBRklmR8gYBOcVpl7bXjxRxFev58Dnn+oXEeKGIJ8ufxx9CBXsJZ5LNF3jHq0jyOT/ExqKt+yt3p8pl0yYbGOWt5c7G9M+PoeCPtVY+z2ovPbxyyJsZhnAzgjJwwzzhhhgDzzUjVRG7r0ZvMs8tdSjhf3VvUfbba01efzyKxNrsZfvb3SJ0n+tLaktu9S0To3l8RPz4r3/pMsIgGNtqGARjvO8YZ6D9ZORVkqH7Vhhb94ilmhkim2j6wikVyP4Qa76PSbnJRlFavBc2//ANBUlOMJxWrSyYRrt7qEf6ECwtnGQ4w1xICOCMYCA9c/F5HnNRI0DuoVhuNOgvET4Z7djBdDnO5yf1h9Mmtrstq6Qn6FIwBXm3c8LPA/vRuh6Z2kDb14x1DYtVYV764oVmnjH55nPd9KXlG4kp4xyWNMfnvKR/SHdglNW1WyXoEu7eWUD0DIxXHqB0r1DrcjdO04H70Mq/5gKmO02oNbtBPlu5RyswXPCuuFcgdQrY/GpW2uI5V3RsjqfFSCD+FdH6rJRUnDf3/Y3frU1BTdPKfc/TbzIK01GxhtL9ZNS/pC7vowmEjbLMiMkYUAHkFh7xI+EccHNlrDDZRoSURFJ6lVAJ+eBWYmq29vPaWsLGCq6Qv/AGtxxHGM+uPoSnYRQLu7x1MVqT/Fcj/8fyq71QfZnP3813cIP0JEMMcnhIYjOXZfNQZQuehIOKv1ektIuNCKlvg9ZYxlG3gpb4FKUrpOwUqu6l7Q9OgLLLeQKynayhwzAjqCq5II+VaSe1SxYfomnm/s7W5b8+7xQFvpVOX2mRE8WeoYHj9Dlx8/Os3+ky0AzILqP9+0uh9/EZoC10qsWXtN02Vtou4lYeEu6I/hKFqyQzq6hkYMp5BUgg/IjigPdKUoBSlKAVB9tzmwuYwCzywyxRqOWZ5EZVAH35J6AAk4AJqcqoa5dkapBG/CNbTGI+cgki3gebd3tI9N3rUN4MoLikkUnRNJ1q1Z3hFiDJHDGQ7SsQIQ+3GAOffOeo6ffE23YHWhx9MgQc8AsevP+q8z511SK+jaR41dWkjxvQMCy7hkblHIyPOtOXtNaq0im4hDR/GpkTcvGcYJzn0+6ufgi0ouKwje7K34VFpNLv1KrBp+o6VZGRL5ZVtg0ht/o8YR13F3HefrMnLHd+VTntUvu9itLNchbyTdJ/YwgSMvHQk7B+NbGidmPp6rdX28pIFaK0LMIkTIZTMnAkkPxHdlRwADjNaHbW43avBHj9XaSuPnJMi/yj/OlxN06Mpc8Fff1VSozlT5IxquBgcCv2lY1uFLFQwLDqARkfMV4zc+d7mSlKUIK1fdnZkP9VMTwEktZ3KB4MtyTHwTESefcxz4jpWDTZWCSvZBw1vzc6bK5d0QYzJaSH3mTHO056+q5tlQk4+japY3ifXkW1lA8Vmyqk/usc/h5VcWd11zVCtqnsX9hede1b3Hai9Fnf4/jJO3nSeJWXDxyKCMjgqw6EH0OCDVG132ZIpM1pncDuMDEhWHXarKQy+nP3irR2OhC2cSjw3j8JHqZNcUas7aq1B7P4ldGvUtK0lTeibXjh8zX7Adl7DULNbiI3URyUkjF3P7jr1XO4ZGCGHHRh41Zl9mFkeJBPMv2Jbidk+9S+D9+ajvZAoEN8BwPp8/+SGr48gAySAPM9K9ZCMJJSwu89xTjCSU+Fa6nm3t1RQiKFVRhVUAKAPAAcAVkrVt9UhkYqksbsOoV1J/AHNbVbTcKwX92Ionkb4UVnPyUEn8hWeoPt1KV0y9YdRbT/8A2moDkfZSZ00ayWF+4e6vBE0igb9ryS5IJHxbUwCemKze0bSriwgikt9Rv2keZI1SSfcCWDHwA+z69a1ezC5t9Bh6lpp5vuiMrD/NU/27bvtW0q28Fd52H7mCuf8Aw3/GvPXdxW/U6NCEmotNtfH6YNsUuBtm7faWDqdoYxidY3kuZQSN8ar3Sq4HutukPGRwI2x0q2g1XOyEvf8Af3nhcSbYv7CAsifxN3j/AN+rFXoTUQ3aa1EwWPdab2+pdIJN6+SjerDnHIzVNsezItNa09LQmF5Q8lzFHJIYQiDqN3vYbDjDeIGMVfLy1aSQB4oJISOd+S4PP1ShUjOPEePlUR7MIvpd5e6meUZvo1t/ZR4LMPRm2n57qA6TilftKAUpWhr2tJaW0txICUiQsQuMnHgM4GSeKA360dY0OC7j7u4iWVQQwDDow6Mp6g9eQfE+dQAu728YRhGs4doaSdHjkMgbOEtmGQARyZGUEcADkNWlFrq6XLcwStd3MaLFOh2TTvGsneBleTnCAwlgXI+IjnFASs3s409o1j+ioFUswKl1fLdcurBznjIJPQeQqS0zs1a26oIYIk2DCkINwB5PvH3uSSSc85rdsrxZY0ljOUkVXU4IyrAEHB56EVmoBXINb1YXesCW2UvDDC1vJNxsZ95fCZPvBTwSB1J8ME3T2pa09rpVzJHkOVEakcEGVlTdnwIDEg+YFUKCwuLeKKK1WAoiAHvGkVtwzk+6rA5PPzJqt6RrcFPgW8u8qOla/BS6tYzLK1Ji6m2IzYJ2qTgck4GcAVzbR49LkiUXZAuWy0rOZUbexJPPAx+VdKt920d5t3Y97bnbn0zzivNzZpIMSIrjyZQR+Brz1Gsqaa18U8HlqFdUk466veLxtn3FQtOyaEZsdRmX0Eiyp/CCPzrOZ9UtuWWK8QddnuS488fD9wBrbu/Z7ZOciLu28GiZlI+QB2/lWFey91D/ANWvpCPsXCiQfLd1A+Qro66E95J/3L5rU6uvpz3kn/fH/wBR1JTs92jjvEZkDqyHa6OpDK3kfD/nnFZNdU7IyvxLcWpX5i4ir90LTTBAqMQX5aRh9Z3JZz/ETj0xWbUrZnQCNgrLJE4LAkZjlSTkAjIOzHUda54ShCupR/amv5OWE6cLlSjpFSXv0yafZRgbWMjoS5HyMj4rdv8AUEhTc5x4AAEsx+yqjlj6CsejaYLeBIQxYIMbjgE8k5wPnWWZY0JlfapAwXYgYHlk9BmsKkozqylybZrqyjOtKW6bb9SA7OPqSrMsbrZwzTyTZ2q1z74UY5yicKPUEn0rcbshA5DXBluXH17iWSQ/gTt/AVgufaBYo23vwx/YV2/NQRUnpOuwXSloJFcDrjIIz0yDgj8K661e6ccvMY+aO6vc3rinJSjH3ZS+P3K92r7KW0dtJNCgglhXekkeVYMvI+E+J4++uv8AYbUJJ9OtZZs948MZYnqx2j3v73xffXI+3jmY21ih9+6mRGx1CBhkkfMg/wB013S3gVFVFACqAqgdAAMAfhVx0ZxujxTecvQvuh+sdDim28vTPcZKrvtEtnk0u8WMZYwSYHPOBkgY8cA4HnirFSrMuDgPs61OO5v7BIyStpYNu4PEjNh+uOPfUZ5FYu1ust/S19InLw2q20OP9ZOUTj1Heyn+7U92PgibtBqksKLHHEBDtRQq53KHPAAyXhY+uTXnsX2BkvI31BLlYzdzPMFe2SXb3c0uwqWcYPj08qoKUOs6WqT/AOkIx+OptelNIvOl6ctvBFCvwxIqD+6AM/fjP31tVWdd7M3ttby3EmsMEiRnOLS3Gdozgc9T0HqRXIdP7ealczJDBdTd5I4REIjIO44GWCjHqduPHir81HXPaPrTQWTLFkz3BEEKj4i0nBx6hc49StXTsjoC2VlBbLj9EgDEeLnl2+9yx++qn2P9mc8c8V1qV211NEG7pOTHEzcFgTyxx+yPyBrolAKUpQCoDtHZJeRoiNDKY5UkMTt7kmwn3X25IHO4cEZVcgjNYu2k4YW9vuO64njBjGcyRIweUE8YURglsnkArzuwfzWux6N3ElrFBFNbyB422bRgKylCYxu2ndyvTgeVAef/AI1it3kive6tWjRHQd7uEituH6IbFZiChUqqk8jzFROua4txDcLa2d6bm6h7gFraeMD3ZAheSQCNVUyM2c558asvZrUjdwJNJGiyK8yEKd6hopXiYoxAOCUyOBwRWv227Vpp9t3rAF2ZY4lOcNI+cbiOigAsT5Kcc4qUsvCIbwssltKtO6gii4/RxonAwPdUDgeA4rar571OR55RLNdzfSAfcdZGQRsRnbEinaowM7epHUnrU3qHtGu7i0S2RzDcIGW6nUYOFxs7rwDSKd5I+HHHUV3T6PrQaWM5005P3lfT6SoTUnlrGuvNd6Oo9ruzy31lPbMcd6hAP2WGGVvucKcelcp0llnU217Gv0q292SNwM5HHeL5qwwcjjnyxnofZTtpbvY2rzXcAlaCIybpog28ou7ILcHdnitPtXbaXfhS93BHMn6qeOeISp6Z3e8vJyp45PQ81S3Vsq8cZw1szO9tFcwwnhrZle0pXCbXijiA4VY3LDHP7C4/Ot2qfqfaSbTyFnltr6InCzW80QlP70O7Of3ePWpOTXzLHFHCjrc3J2QxSAB1zkd66jOEUAuT5CvOVbKtGai1u+X5k8nW6PuI1FFx3emNfv8AE9wdsbVkD72VD0d45VTrj4mUL19amqgu2Cp3ljo1r70VpsmuW/cGVVv2mJLEebr5HE7U31vTt5qMGzLpK1pW01Cm29MvIr8dwASSABySegHrUFq/a+OJxDErXFweFhhG5s/tYzt/M+lbem+y271DEmqymGLqLSA8/wDePyM+gz14K9Km26Pq1tXovzYWnRda41fZj3v5IhL7t0ZJPo+mxNdznxUExr6kjqPXIX9qpPRPYlPdMJtYuGbnIgjbgehb4V+SD+9XVdD7PW9nEIraJYk8lHJPmxPLH1JJqRr0NvaUqC7K17z1drY0bZdha973I3RezttaIEtoUiUDHujk/vN8TH1JJrm/tZ0i3iura5WWO3eV+4uDuK7oypcPIIyrkAoASCCQQMjitz2xWl6oW5inlFnGgE8ULsknLHMmVGWXBUFc8AZ8yKRY6fCgDRIvIyGAySDznceT95q6tLD2vPaSS8/Q0399G2SUoN5+H55DstqdsNctu5jSWGISd09raSoXd0AJcSM8jBMn3ixx16Gu+XmpxRDMsqRj9t1X/MR5V88Jq0CzmR7i5V0SVe5gZ43kw6KkKuBk944d3ZcgKiD4s1+DSbeY27CA+7BmZ5Vfe9xI25gd/LLGBtDEc7vHGaxjaSqVuqp664ybZXkadBVamjxnGTuqdudPL7Be2pY9AJouvTHxdfTrU1JIFBJ4AGT8hXzdr1jD3JQQqzye5EiIN7SH4Qu0Zzn/AJ5rsGq77Ls+6yn9LFZbCc5/Sd0E6+Pvkc1F3a+zTUHJMmyu/aoOai1rg5h2FvimmatfscNK0mD+1tJH+Oeu0di9O+j6faxYwUgjB/e2At/iJrjtnpm3QbG2xg311ErfKSUsD/AiV3sV5voztzr1u+bXlFJfUsZ7Je45R7fe0yRQwWjE7Z5A8wXG7uYyDgA45Z8YP+7NRPsH7NCae41N0VAWZIEAAVS3LlQBwApCA+r1Ve2naVr+8ue5R3a5ljtLZ8e4I425CN4mRyCQOgY5619CdmdBSytIbaP4YkC5+0erN82Ylvvqzj2pN420/PPTyMCUpSlbSBSlKA0dZ0WK6j7uZdwyGU5IZWHRkZSGVh5qQarGl6dqEyQwXJMUUQKzyd6TNcsAwBjaJgY4ycNkkP0GBjJutKA17CwjgjSKJAkaAKqqOABVQ7f6cLm6sLeT9XKbxT++bWQKfuDOQfAgVZ4u0Fu1w1ssqmZRkx556An0JAZSQOQGUnGRUD7RZgIojES13DKs9vEoZnkMeQy7VBYI0bOhboNwyaA53ZdoJVsJbFoE3PI/eSlvgYSe+CmMl0dSqHOMKh4xgxE2u26OVaVFbPvDPj6+vhVp7ZW8cqJqNq/9XuwodlxmOUjarnqATgRtno6r9o1VdKtoVvoxcWS3KS/ou7igG4LFHkSrtfl/iDggZVVOS2av6Vz1NDraMctvtZ5P7nnKtr19fqa0sJLs45r7fc/NL0u1l0S3KW0Mtx9PW33YVWk3OzKjS9QpRlGflUsvsuuWI26Taxn7Ul0XX8FGax6z2akKXEejKtxbzSwXEYimVJLOaLIbMb4cE9B8JXAz051n0S/kGJ7HVJgeqyXrMvH4V5mtFN5w34PHzRcV6aeG1J+Dx80jNc6CLIn6TfaZYEDkWsTSz48iG94HwzW72eu1i7w6XBN3sow+o32C+P8AdR9WHiM4GQN2cCoyx7N3sbf1XQwjDo8sikj73Ix9zVLRezbWrw/1q5jtIz1WIkt+CYz98lc3DV/pQUfe9X6Z9WcyhW/owUM85av0z6s1f6StNLRleQyTSMXk+tNK7c5byyTxkgdepJzIaZ2T1LVMNNu0+0P1R/1iQfgNgI88dejVcOx/sjstPYSBTNOOe9lwSD5ovwr8+T61dqmlYwhLjn2pd7+hNDo2nTl1lTtS739CE7M9jbTT02WsKpkYZ+sjfvOeTzzjoPACpulfhrvLM/axzzqis7kKqgszHgAAZJJ8gKi+zOsd/FiQjv4iY5lHBDqSCceAbG4eGDUN7U5T9CWLesaTzwxSSv8Aq44y25i/I907AhBIzvxkZrZOm6c3CXIjOmUc27Y6/NqLGQlhbBl7mDA5TIzNIpwHkK5ZUbheByc5y64LSIwm0uJpFORKs8ZUIu0kPvMcYB3ALs5zuyMY5kYOykMxKw3k98/lZiKKBf7Sch1HyVy/kpqasfYjas4kuwXI6RLJMUH7zyMXc+o7tT9gVY+1UqLi6HFp5J+O5U+yVqykrjh123bXht+d5Q7bUlmk7u3SS5k8oUL49S3CgepNWzTfZvfTDMrRWinw/XS/eAVjX+J66jp+mxQRiOGNI0HRUUKo+4Vs1FXpS4qbPHh9SaPRFvT3XF4/QrPZv2fW1m/egNNPjHfTEM4z1CAAKg6/CBweSarvt81Ax6SYx1nmij9eCZP5xgffXSK5b7XB32oaRajkNO0rr+zGUP8AlElVFerwQlUlyTfwLWMUsRisHlrIf0no9mOVtopJWH9nEI4z/Gp/GrV7TNda10+Tu/102IIQOpkl90Y9Qu5v7tV7see/7QX82crbQRW6/NyHb/EjitTt3rCyaiSxzDpkJlcec8qkqPLIjGR6tVPYydr0dGb3xxeLk8r1eDbLtTI32e9m1l1UADMGlxLGvk1xICWb55Lk+RVK7RVN9k2imDTY3k/W3Ja5lPm02CP8GzjzzVyq1oU+qpxg91v4835vUwbyxSlK3EClKUAqr9oO0py8UDFRHgTzqu4xlsBYoVwe8uWyAqYIXcCwOVVrRURD2ZiW6e5yxZjuCE/o0fYI2kRftsiqpY9BnGNzbgKyNPkRUjubLdBxJCbclri2l3EnvH37mdviMyHBYuG3AhmktH7OTHc8jG2DkFkjbfcPjp9IuWyT4+5HgL0DEVa6w3MaupjfBDqwK55Kng+vjjPrUoFRvuyptBK1pH39tNu+k2THO/cAGkhZz8ZA5Rjh/NT159rWhJGhmUCeyDEB3XdJbnxiuUYblKn3dxHlvweW6xpFveQkRSGOeIcLKWZZgvhvXaVcgfWBGcdK2NQ7ORySd8haGbGDLHgFlH1ZFIKyL6MDjPBB5rrhVlazzBpr0a96+upzXFvC4jwz+PNeBwn+g7Z1yIo8HkMgA+8MmPyNW72N6ncG8u7fvZJbSFF294xbu5CR7isecY7zj9kffr9u+yVrbks19b6ezDJWGOTMmRjPcCQhT+0i5rY7P9t47CzWKx0+Zo4xl55jHbRyOQN0haUk+8fPoMAdBW+7u6dxBKMMPmcdnZ1Labc6mY8kddpXHdP9q+p3zlbO2tY0Ue9JK0roG8gybQT6AN55rJqfbzWrcAMmnSO3wxoLjvG/dQsCfn0HjVbhllxxTxk69SuQ3ntR1a2QyXNhb92MZKzgdfDlmJPoAfvpN7dLmJd02kTxoOrF3wPxhAH3mmCVJPZnXqidYubqN0aCJJo+Q6bgkgPgysx2keBU89OfLnq/9Ie2wC1ndDPThCD8juGajZv+kYWDdxp7tjxaTgepCxn+YrKEuF5aT8fzJLOly9m4rkpPNE0FwOpjlKuAD8LPGcMMfzxU5JGGGGAIPUEZH51wGD25apdsyWsNshCliT9UDxLSSBB1A5HjUBr3bjVmUb9Qy7dIrR0JA8dzQDA/iJNZTqSnhN6Lb3eGSNE8H02zJGvO1FUegUD+Qqu6l7TdMg/WXsPyRu8P4R7jXB7NrcKJbtLq9nxk9+4SJT5Zd9xx5kc+VQ1vOI5WkZLDcxyA+WRB4KsaHZgebAn16514HE+47lce3nTQCU+kShepSE4646uVx1HXzrFF7drZ+Y7O/ceawoR8+JK45qHauSVkMtxA6p8EPdP3AI+sUXgn94Gvd525uZyqyXETRAYMKGSFW9GYAHHpuxTQjMu47Lae3vTHOHaaI9D3kR469dhb/k1E/wBLQX/aGOeCRZIbeyJ3r03M7gg+IO2TocHiqBpfaOKWaO2u4vo9qcCOOHAiYk9ZnHvOpJ8Gxnrnk1I9nJRBY61dqoQO7QRhQAFyWUBQOmO+T+Gqvpdv2SUI7yxBf5NL5mdKTctV7y0+yXtPbRWuoXk0saySzzTGPened2q7hhCc8lnA45qAtdPe7S1gk/W6pctc3GPCEHvGA8hsCYHnxVdt+wlsLOGa7vFg7xN6qI1LndyPrbn4x0HjirZ7K+0DNq6C8Vg72zQ20hQorhX3FgpHBZV6jHw4xzxvrW0pOnFfti8vyWnrr5CNRPJ3VEAAAGAOAB0FftKV2AUpSgFKUoBSlKAVG6voEdwUZ96vHnZJG7I67sZwVPQ4HByOKkq8ySBQSTgAZJPQAeNZwnKD4ovDG5Fz3sOn2xe4nIjXOZJn3MScnGepPkoGeK5J209tsk6FNP8A6vGcg3M2A7f2K8kfvYJ5+qRVY7SdoptVu1cjOcmCNv1cEOf1jgdXbAPzwOgAqCsOyz6heyRRNhYgQ8rknO1tuQBxknoowAB16kw25PLIbSWWeNJ1VonZ4r1RKxy0kkKMxPn3koLfnWfUbi8uXRpLiO5CHKqxXZn1QDbUrqHsacIxt7lJnTrHt2nP2QQzYbyBxVK0DQpLu5S3TCsxPLZwoUEknx4ANRhrQwUoS7SLbc9p9W2BFKog4AhWJOPIFcFR+7itmx7bX0AIjsoAT8TYlZ2Pm7GUsx/eJrFeey1xvW1vEnmi5eEe649Bh25+ePnVa7MaNNe3Qt1lKE7ixYtwF68ZyT4Y/lU6mP8AptFhg7UXve99LarPMCdjS7tkf9nGrBV/e+L1rU1bX9QuZA02wIpyIiUEPH2kLe//AHs141PsYDBLNa3i3SwfrV2ujqOecMTkcE/IHGcVGdluyrXhlJkWKOFN8jsCcDnoo5JwrH7qakrg3JnVu1t7Ouya9jjTGCsRxn0IjGSPTOKhjdwiIRNNNIikkRqNqZPU4Pj69cY8q2tb7FiK1W7guFngZtudjI4OSPhbPGQR18qmeyXZu3bTzc/Rnvpu8KNEsjLsXHXC8njnoc7hjoaYbHFGKykVM6rEv6u3T5yEv+R4r8fV7hlJBYIOuwYUfeBxU92/7IJbSQGBXX6Qu7uG9542933cjk8tjx5U8mrHpfbm1hit9s8kaww7JLJYciWTBDEueOWOefLzJFMd4c9E4o5a8pbqSfmc1L2/Yy9kTelrMVxkHYeR5gHk/dWzDpE0Lx3jQZiEokMY6hVYNhhjIUjgH8fDN41TtdaXUsU66lcWoUDdCI5OSDk52ZXJ6HO4cfdUJImcpLZHKLi3aNijqyMOCrAgg+oPIq4dlvZlLdwCdpUhRiRHuBJbBIz1GBkEeJ4PFZe3upf0lKZ7eFhFDGQZWGC+Dn8ADwMk4yeOlSmlfRdS0+3t5blbaS2Y5DFQHU55AZlByMc5yCDxg1KSyYylLhT2K7d6A9lctazMkid2ZG25xjaSCMgFW4H41ZtSt+60CwtywRryfe7MQBtJJ3MTxgAxHJ8qhO092J7y/kjO4ZSGPBBB+FPdI4IO386tvbWbu9RsLZIXuVsrcfo41yS7DaobggL7kZJI8aqb1dZc0KXLicn/AIrT1aN0G1Tcnvgk9LksYj/UreS6ccd6iF+nAzPMQg4A+FselYu0C3T3GnzSxxQlLyARors8xMjjILAKuMJyBn517mW8ljaW+uBp9uOkcLL3mP2pTnBx0VOT5Dxz+zPsMJ75dQ7p47aIH6OZSTLO5BHfPuyQo6gcD4ceObhvQ5Kccyz9ztFKUrWdYpSlAKUpQClKUArQ1+wM9rPCpwZYpIwfIujKP51v0oD5a7L3wimXeNveosXPG2WIkbD5E/zxX52V18aVqEyTg91JwWAyQN25Hx4jkg455PiMV0P2p+zF+8e7s4jIknNxAnx7hz30Q8W8wOSeecnHNm1RZVCTxpcheA2/u5l8w4Yg58OCM4qU8GMoqSwy4abqemaYJ54LjvTLgiMOGbgkhRgZHLH3n8Pz53pbXcEyX0cZOXZh7pIIb4gQOdrBiM/PFS6vaR+8tmNw/wBbKm0fxO38q3A91fApCkkingraRsw58Hmb3QPwFGzGNNLOdcnr/SlbozzwWKpdSAhpC+Rk4OSABnJAJ+HOOTVQsb4oRcpcFbrvGbG0nOfEkDGSS2RyCDXQ9K9iV8/W3t4B5zyGRv4Y8rn04q16f7B2H66+YD7MEMcf+Ik/ypkmMFHY5Ve9sr+4jMTR4jfHed1EEaQZ5BYKevn/APysdrd3VvN31nE1vlQrISjIceBDdc4B55znnmu5WvsOsV/WSXU378xA/CMLW9F7GtJX/sgPq0k5P5vTJKiksYPn/WdYvLratxs7pTkQo8MaZ58AfU9fM4xmowtMsrSW/wCg3dRHOox6AhgcelfUMPsx0xeljB96bv8ANmtkdgtO/wBgtP8Ay8P/ALaglJJYPlSNLozCXfulHIZ5I2b/ABMc1NRa5eg5ZIHb7Td1n8VYV9Hv7PtOPWxtfugiH8lrz/o603/Ybb/wk/4UJPnkdrbz7FsP74//AGVrS6xKTuaKw3eZ2k/jur6P/wBHWm/7Dbf+En/CvSez7Th0sbX74Yz/ADFAfOE/aW6YY761QYxgbTx94b8KrsmnpnLXEXPXaG/IKuK+uIuxdivw2VqvyghHT+7W9BpMKHKRRqfNUUH8hQHzD2EsEe9tIFYtmcTMdrKMRLvA97qCV/Orf2Qa6v8AVNQmtUTa7rH9IlJ7uNEJAAUcuxVVO0EAY5PIrsmt9k7W8Km6gSYpkLvBOM4zj8B+FZ9G0KC0j7u2iSJCSxVBgFjgEnzOAB9wrmVD/cdfn/jwpeeX8dPgHhx4WQel+zm3RxLcFrucciSfBVT/ALuIfo0GfIE+tWulK6SEsbClKUJFKUoBSlKAUpSgFKUoBUNrPY2zuzuuLaKVvtMg3fxD3vzqZpQFZtPZppsbblsoM/tIG/J8irHFEFAVQABwABgD5AV7pQClKUApSlAKUpQClKUApSlAKUpQClKUApSlAKUpQClKUApSlAKUpQClKUApSlAKUpQClKUApSlAKUpQClKUApSlAKUpQClKUApSlAKUpQClKUApSlAf/9k="/>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QSERUUEhQWFRUWGBgZGBcXGBYeGBobGBkYHB4aGRwaHyYfHx0lGhgZHy8gIycpLSwsGB4xNTAqNScrLCkBCQoKDgwOGg8PGiwkHyQsLCk1NSw1LCo0Mi81LSwsNDUsLC4sLCktLywtLCwpLC8sKSosKSwtLCwsLCwpLCwsLP/AABEIAOEA4QMBIgACEQEDEQH/xAAcAAEAAgMBAQEAAAAAAAAAAAAABQYDBAcCCAH/xABNEAACAQMDAQUEBgYGBggHAAABAgMABBEFEiExBhNBUWEHIjJxFEJSgZGhIzNicpKxFSRzgqKyF1NUY9HwCDREg5OUwdIWQ6OzwtPx/8QAGwEBAAIDAQEAAAAAAAAAAAAAAAEFAgMEBgf/xAA3EQACAQMCAgcHAwMFAQAAAAAAAQIDBBEhMRJBBRMiUXGBoRRhkcHR4fAVMrFDcoIjJEJSwgb/2gAMAwEAAhEDEQA/AO40pSgFKUoBSlKAUpSgFKUoBSlKAUpSgFKUoBSlKAUpSgFKUoBSlKAUpSgFKUoBSlKAUpSgFKUoBSlKAUpUF2y7VJYW5kI3yMdkMfjJIeg9FHVj4AH0qG8asEnqOqw26b55Y4k6bpHVVz5ZYgZrR07tjZXDBYbuCRicBVlQsfkuc/lXEbqSSeTv7p++mP1iPdQfZiXoij05PU5Naup2MUiHvQMD6xwCvqG8Kqn0pDjwotrv+x2K0ljLep9C6nqsVtE0s8ixxqMlmOAP+JPgByfCuYa57YZ5CRYQKkY/+fdbhkeaxAggeOWP3CqBZtcyIil5rxYj+iaVisKDzXdks3huAOBwCK2b63eKPvLi4WJRjIijBOT4BnySf7o6GrPqLyss0YYj3y0/nX0OJ17ek8VJZfctf4L97MvaLd3U4iukMkUu/ubkQtGjPHy0YPKkbQxB4I2EHOeOpVyn2L2cUEtzEGdiypLExc7Gif4tqDCZWQckDOJF+/q1bZU5U3wS3REZqa4o7MUpSsTIUpSgFKUoBSlKAUpSgFKUoBSlKAUpSgFKUoBSlKAVqanetFHvSJ5iCMpHt3Y8SNxAOPIcmtulZRaTy1kEfpWuw3GRG3vr8UbgrIn7yNhh88Y8jXM/a32XvbiZJYmZsutvbwxYDBWUySyvIx2oT3ZXjwVMkciusmFSwYqNwBAOBkA9QD1r3UVFCWiWnv1CbR80vJcLKbYwbJlLLmR8x4QLk7+sjDcMhfxqRXSooh3ty4dl53SYCKf2E+EH15b1roHtg015Iop4XhEloJZGDsd/dsmH2IPiOMNgkfCPOqh2A7NRXVzJcTfpxBsVDIdwMjDeW2/CAqlcAADLE9QKm0dpZ6qnmbzq9ktDXXpXF3Lh48Q/kWEdzdjNpFiM/wDaJ8pFjzRfjceoAHrVH+mW0t6w1C7eS3icgLHGR3hHUgKSFTIxuyWIx0zkdqi0saneXEMzP9Fte7RolJUTSuu894RyY1UoNmcE5J6Cp/V9Is7SylIso3ijRmMMcMZ3ADJGMYPqT8631rytX/e9O5EU7SjbvEFlrmyjditNMU5GkfRJYXj39/Mh3wB24i3ph5AdhOxiGXYNxHu5v2japcC4a2uxEX2d7HLCHVHQNtYMjlirKSvRmBDjpjFcq9nmrXNlD39pZNcWl3JK/co36S3KOyKNx+NSigZI6jr9rd0zszqJv7nUITFYtce73cn6dwp2kk490EsgOM8ZI4wK5cnTwSk9EdmpXNb3tTqWmqJbow3lsCBK0cZjmjUkDftBKMoz069ORyR0iOQMAynIIBBHQg9DRPJjKLi8M9UpSpMRSlKAUpSgFKUoBSlKAUpSgFKUoBSlKAUpSgBNV+bt7ZKcd+GPkiyP/kU1YKYrbTdNfvTfg8fJkPJH6NrkV0heLfgHB3o6HOM/XAzwfCq77Vr6WOxURSmESzwwyTDgxxyNhnByMeAz5E/OrbNcom0MyruO1dxA3MfAZ6n0FeL6wjmjaOZFkjcYZGAKkeoPrzWM8ZzFYXv19cIlFGg7A6f3YUWkLr9oqGc58TIcsc+ea3tC7N29mrrbR92rtuYBmIzgDjcTjgdBVT1nsBpg1OG0itghETXMpEk3KhtiRgFyAC5LHgcKAOpq/KuBgeFc0tCxpNSWcYIK4025gumurJoyZQi3EE24JJ3YIV1dQSjhTt6EEYz0rBrvbW/CpEIILeWYsqbZTcTHA5McfdxpkZB3SOEX63kbLXgwruDbRuAIDYG4A4JAPXBIHHoKKTREqEZPJEaJb/Q7dUneKNFwE97zyT3kj7Q7sxZiQq8k8VMowIyDkHoRyPxqP7QaDFeW7wTDKuOoxlSOjLnxB/4dCap1jpemWw7rVbCKFl4F0qObebybK57pz4o2Oeh6USyJzdPZaE37RdRVLGWLrLcjuIo8jc7y+4MD0zn7vWuhWsOxFUfVUL+AxXMNMk0a2Yz6Zam5nHCmITMq58TLMe6i+eQecAc1b9B7Ziaf6NPBJbXGwyKjlGR0BwTHIhKkjIyDgjNbEsHJUk564J69vUhjaSV1REGWZiAoHmSa0ND7V2l5n6NPHKV+JVb3h6lT7wHrioftNKJr2C3J9yFPpUg8C+7ZAD5gMJXx9qND4VEdrNO72S2EDGG6LkpcIBvjjRcyE/aUgqm08bpFPhRyw8ExpOUeI6LSudaX2z/o+ae3v7mSWNFhkjmaF2ZRJ3gZZmiTaAGQFSQOGPXHHQoZldQykMrAEEHIIIyCD4gisjU008M90pShApSlAKUpQClKUApSlAKUpQClKUArzIDg4IBxwSMjPqMjP4iortT2qg0+3ae4bCjhVHLux6Ig8WP4DBJwBXLdZ7Y6jcqZHnTS7X6owDOR4bmbG1j5Lg+GD46qlaFLWT/PA01a9OiszePzktzqNh2cVZe/mZp58YEjgYQHwiQe6g+WSfEmpivmeDRBeOTbrqWot0MpfZFn+0ccffU7aexnUCA8TfQ28mvHZhx/uosef1vGs3cTrPLT88L05fAinV4tovHv0+efQserSCLtSuT+vssL8wWOP/omrdqt53UMkniqkgebYwo+9sD765R2w7C6hpywahJeNePbOvDByVTJJ95mLFM8Hy31dNYvBqekSSWZLM6B0X6weJlk7sj7WU249R4EGsZLUsqE+y0W3FKrujdozdqtxb/pEZQskG5FkhkBJbO4DJ52kMyjCAjOalzqI3lAkpYZ57qTYcDPDkBOenLYzWGDqUkzbpXlHyAcEHAyDjIz4HBIz8jVY1ztSzT/AEGwMb3jDkuyhIBxlmB5dwDkRqCfEjHBJZEpKKyyP9pj2tzD9Elv47Zw6Oyn3iRg4VlBB8Qw58B6V+Q2rWln9Ltw5Sztu5t5JlbLd9Kne3BThu7RACuQMgN9UKT0Dsp2XjsYO7VmkdiXllf45ZG+J2/9B4ADr1MyygjB5B8K2pYK+dTi5HNdV7O2oKtJZyXzSD3pj3cj+GCTJIuAckgRjaOgAGBUXpHY6eC6aeyxbwmIosF1vk2s7KzGNY5PcUlI+rZ4PGNtROsJeW09+bG5Fvb208EZt2XvFjScR7ZE3hgqlmJ2rjAzgYAFbG3Wf9vi/wDLx/8Asrnq14UdJvGTVWv7ag11rwScGmzSNc2YjH0y6TNxcsy913Lb41eJc72CJlRHtGGPvMQdzdSsLJYYo4k+GNFRc+SgAfkK597LIp3ubuS8k76eIRwq4G1BG6iQhUUBeWxk4z7vWuk1vg1KKkuZPWqqlKO3IUpSsyBSlKAUpSgFKUoBSlKAUpSgFKVp6xe9zbyy/wCrjd/4FLf+lAcc7W9oVnupryQd5DauYLOL7cwOHkUc5LONoIzgJnGRU7ovs6jCfTtcZHdRvETNi2gXj3SOjN4HOQTx73Uxfs30FZLm0RxlLO1W4xwQZ5yQpI81xIwPmQa3e0+dSvHEpzZ2zlI4vqyypw8kg8QrhkUfsk+JzWqpCnF3NTnovDkl47lSqtOlGV3V3bwvDkl47s2b32nzT+5pFsvdDgXFwGSL/uoxhiPXwx0qPktL2fm61Gc/sW+2BPkdg3MPma29L0y7vS4tTHb28bGPvnUuzMnDCKMFRtUjaWY4yCAODWzf9hL2FGl/pKEqilmE1sFQBRklmR8gYBOcVpl7bXjxRxFev58Dnn+oXEeKGIJ8ufxx9CBXsJZ5LNF3jHq0jyOT/ExqKt+yt3p8pl0yYbGOWt5c7G9M+PoeCPtVY+z2ovPbxyyJsZhnAzgjJwwzzhhhgDzzUjVRG7r0ZvMs8tdSjhf3VvUfbba01efzyKxNrsZfvb3SJ0n+tLaktu9S0To3l8RPz4r3/pMsIgGNtqGARjvO8YZ6D9ZORVkqH7Vhhb94ilmhkim2j6wikVyP4Qa76PSbnJRlFavBc2//ANBUlOMJxWrSyYRrt7qEf6ECwtnGQ4w1xICOCMYCA9c/F5HnNRI0DuoVhuNOgvET4Z7djBdDnO5yf1h9Mmtrstq6Qn6FIwBXm3c8LPA/vRuh6Z2kDb14x1DYtVYV764oVmnjH55nPd9KXlG4kp4xyWNMfnvKR/SHdglNW1WyXoEu7eWUD0DIxXHqB0r1DrcjdO04H70Mq/5gKmO02oNbtBPlu5RyswXPCuuFcgdQrY/GpW2uI5V3RsjqfFSCD+FdH6rJRUnDf3/Y3frU1BTdPKfc/TbzIK01GxhtL9ZNS/pC7vowmEjbLMiMkYUAHkFh7xI+EccHNlrDDZRoSURFJ6lVAJ+eBWYmq29vPaWsLGCq6Qv/AGtxxHGM+uPoSnYRQLu7x1MVqT/Fcj/8fyq71QfZnP3813cIP0JEMMcnhIYjOXZfNQZQuehIOKv1ektIuNCKlvg9ZYxlG3gpb4FKUrpOwUqu6l7Q9OgLLLeQKynayhwzAjqCq5II+VaSe1SxYfomnm/s7W5b8+7xQFvpVOX2mRE8WeoYHj9Dlx8/Os3+ky0AzILqP9+0uh9/EZoC10qsWXtN02Vtou4lYeEu6I/hKFqyQzq6hkYMp5BUgg/IjigPdKUoBSlKAVB9tzmwuYwCzywyxRqOWZ5EZVAH35J6AAk4AJqcqoa5dkapBG/CNbTGI+cgki3gebd3tI9N3rUN4MoLikkUnRNJ1q1Z3hFiDJHDGQ7SsQIQ+3GAOffOeo6ffE23YHWhx9MgQc8AsevP+q8z511SK+jaR41dWkjxvQMCy7hkblHIyPOtOXtNaq0im4hDR/GpkTcvGcYJzn0+6ufgi0ouKwje7K34VFpNLv1KrBp+o6VZGRL5ZVtg0ht/o8YR13F3HefrMnLHd+VTntUvu9itLNchbyTdJ/YwgSMvHQk7B+NbGidmPp6rdX28pIFaK0LMIkTIZTMnAkkPxHdlRwADjNaHbW43avBHj9XaSuPnJMi/yj/OlxN06Mpc8Fff1VSozlT5IxquBgcCv2lY1uFLFQwLDqARkfMV4zc+d7mSlKUIK1fdnZkP9VMTwEktZ3KB4MtyTHwTESefcxz4jpWDTZWCSvZBw1vzc6bK5d0QYzJaSH3mTHO056+q5tlQk4+japY3ifXkW1lA8Vmyqk/usc/h5VcWd11zVCtqnsX9hede1b3Hai9Fnf4/jJO3nSeJWXDxyKCMjgqw6EH0OCDVG132ZIpM1pncDuMDEhWHXarKQy+nP3irR2OhC2cSjw3j8JHqZNcUas7aq1B7P4ldGvUtK0lTeibXjh8zX7Adl7DULNbiI3URyUkjF3P7jr1XO4ZGCGHHRh41Zl9mFkeJBPMv2Jbidk+9S+D9+ajvZAoEN8BwPp8/+SGr48gAySAPM9K9ZCMJJSwu89xTjCSU+Fa6nm3t1RQiKFVRhVUAKAPAAcAVkrVt9UhkYqksbsOoV1J/AHNbVbTcKwX92Ionkb4UVnPyUEn8hWeoPt1KV0y9YdRbT/8A2moDkfZSZ00ayWF+4e6vBE0igb9ryS5IJHxbUwCemKze0bSriwgikt9Rv2keZI1SSfcCWDHwA+z69a1ezC5t9Bh6lpp5vuiMrD/NU/27bvtW0q28Fd52H7mCuf8Aw3/GvPXdxW/U6NCEmotNtfH6YNsUuBtm7faWDqdoYxidY3kuZQSN8ar3Sq4HutukPGRwI2x0q2g1XOyEvf8Af3nhcSbYv7CAsifxN3j/AN+rFXoTUQ3aa1EwWPdab2+pdIJN6+SjerDnHIzVNsezItNa09LQmF5Q8lzFHJIYQiDqN3vYbDjDeIGMVfLy1aSQB4oJISOd+S4PP1ShUjOPEePlUR7MIvpd5e6meUZvo1t/ZR4LMPRm2n57qA6TilftKAUpWhr2tJaW0txICUiQsQuMnHgM4GSeKA360dY0OC7j7u4iWVQQwDDow6Mp6g9eQfE+dQAu728YRhGs4doaSdHjkMgbOEtmGQARyZGUEcADkNWlFrq6XLcwStd3MaLFOh2TTvGsneBleTnCAwlgXI+IjnFASs3s409o1j+ioFUswKl1fLdcurBznjIJPQeQqS0zs1a26oIYIk2DCkINwB5PvH3uSSSc85rdsrxZY0ljOUkVXU4IyrAEHB56EVmoBXINb1YXesCW2UvDDC1vJNxsZ95fCZPvBTwSB1J8ME3T2pa09rpVzJHkOVEakcEGVlTdnwIDEg+YFUKCwuLeKKK1WAoiAHvGkVtwzk+6rA5PPzJqt6RrcFPgW8u8qOla/BS6tYzLK1Ji6m2IzYJ2qTgck4GcAVzbR49LkiUXZAuWy0rOZUbexJPPAx+VdKt920d5t3Y97bnbn0zzivNzZpIMSIrjyZQR+Brz1Gsqaa18U8HlqFdUk466veLxtn3FQtOyaEZsdRmX0Eiyp/CCPzrOZ9UtuWWK8QddnuS488fD9wBrbu/Z7ZOciLu28GiZlI+QB2/lWFey91D/ANWvpCPsXCiQfLd1A+Qro66E95J/3L5rU6uvpz3kn/fH/wBR1JTs92jjvEZkDqyHa6OpDK3kfD/nnFZNdU7IyvxLcWpX5i4ir90LTTBAqMQX5aRh9Z3JZz/ETj0xWbUrZnQCNgrLJE4LAkZjlSTkAjIOzHUda54ShCupR/amv5OWE6cLlSjpFSXv0yafZRgbWMjoS5HyMj4rdv8AUEhTc5x4AAEsx+yqjlj6CsejaYLeBIQxYIMbjgE8k5wPnWWZY0JlfapAwXYgYHlk9BmsKkozqylybZrqyjOtKW6bb9SA7OPqSrMsbrZwzTyTZ2q1z74UY5yicKPUEn0rcbshA5DXBluXH17iWSQ/gTt/AVgufaBYo23vwx/YV2/NQRUnpOuwXSloJFcDrjIIz0yDgj8K661e6ccvMY+aO6vc3rinJSjH3ZS+P3K92r7KW0dtJNCgglhXekkeVYMvI+E+J4++uv8AYbUJJ9OtZZs948MZYnqx2j3v73xffXI+3jmY21ih9+6mRGx1CBhkkfMg/wB013S3gVFVFACqAqgdAAMAfhVx0ZxujxTecvQvuh+sdDim28vTPcZKrvtEtnk0u8WMZYwSYHPOBkgY8cA4HnirFSrMuDgPs61OO5v7BIyStpYNu4PEjNh+uOPfUZ5FYu1ust/S19InLw2q20OP9ZOUTj1Heyn+7U92PgibtBqksKLHHEBDtRQq53KHPAAyXhY+uTXnsX2BkvI31BLlYzdzPMFe2SXb3c0uwqWcYPj08qoKUOs6WqT/AOkIx+OptelNIvOl6ctvBFCvwxIqD+6AM/fjP31tVWdd7M3ttby3EmsMEiRnOLS3Gdozgc9T0HqRXIdP7ealczJDBdTd5I4REIjIO44GWCjHqduPHir81HXPaPrTQWTLFkz3BEEKj4i0nBx6hc49StXTsjoC2VlBbLj9EgDEeLnl2+9yx++qn2P9mc8c8V1qV211NEG7pOTHEzcFgTyxx+yPyBrolAKUpQCoDtHZJeRoiNDKY5UkMTt7kmwn3X25IHO4cEZVcgjNYu2k4YW9vuO64njBjGcyRIweUE8YURglsnkArzuwfzWux6N3ElrFBFNbyB422bRgKylCYxu2ndyvTgeVAef/AI1it3kive6tWjRHQd7uEituH6IbFZiChUqqk8jzFROua4txDcLa2d6bm6h7gFraeMD3ZAheSQCNVUyM2c558asvZrUjdwJNJGiyK8yEKd6hopXiYoxAOCUyOBwRWv227Vpp9t3rAF2ZY4lOcNI+cbiOigAsT5Kcc4qUsvCIbwssltKtO6gii4/RxonAwPdUDgeA4rar571OR55RLNdzfSAfcdZGQRsRnbEinaowM7epHUnrU3qHtGu7i0S2RzDcIGW6nUYOFxs7rwDSKd5I+HHHUV3T6PrQaWM5005P3lfT6SoTUnlrGuvNd6Oo9ruzy31lPbMcd6hAP2WGGVvucKcelcp0llnU217Gv0q292SNwM5HHeL5qwwcjjnyxnofZTtpbvY2rzXcAlaCIybpog28ou7ILcHdnitPtXbaXfhS93BHMn6qeOeISp6Z3e8vJyp45PQ81S3Vsq8cZw1szO9tFcwwnhrZle0pXCbXijiA4VY3LDHP7C4/Ot2qfqfaSbTyFnltr6InCzW80QlP70O7Of3ePWpOTXzLHFHCjrc3J2QxSAB1zkd66jOEUAuT5CvOVbKtGai1u+X5k8nW6PuI1FFx3emNfv8AE9wdsbVkD72VD0d45VTrj4mUL19amqgu2Cp3ljo1r70VpsmuW/cGVVv2mJLEebr5HE7U31vTt5qMGzLpK1pW01Cm29MvIr8dwASSABySegHrUFq/a+OJxDErXFweFhhG5s/tYzt/M+lbem+y271DEmqymGLqLSA8/wDePyM+gz14K9Km26Pq1tXovzYWnRda41fZj3v5IhL7t0ZJPo+mxNdznxUExr6kjqPXIX9qpPRPYlPdMJtYuGbnIgjbgehb4V+SD+9XVdD7PW9nEIraJYk8lHJPmxPLH1JJqRr0NvaUqC7K17z1drY0bZdha973I3RezttaIEtoUiUDHujk/vN8TH1JJrm/tZ0i3iura5WWO3eV+4uDuK7oypcPIIyrkAoASCCQQMjitz2xWl6oW5inlFnGgE8ULsknLHMmVGWXBUFc8AZ8yKRY6fCgDRIvIyGAySDznceT95q6tLD2vPaSS8/Q0399G2SUoN5+H55DstqdsNctu5jSWGISd09raSoXd0AJcSM8jBMn3ixx16Gu+XmpxRDMsqRj9t1X/MR5V88Jq0CzmR7i5V0SVe5gZ43kw6KkKuBk944d3ZcgKiD4s1+DSbeY27CA+7BmZ5Vfe9xI25gd/LLGBtDEc7vHGaxjaSqVuqp664ybZXkadBVamjxnGTuqdudPL7Be2pY9AJouvTHxdfTrU1JIFBJ4AGT8hXzdr1jD3JQQqzye5EiIN7SH4Qu0Zzn/AJ5rsGq77Ls+6yn9LFZbCc5/Sd0E6+Pvkc1F3a+zTUHJMmyu/aoOai1rg5h2FvimmatfscNK0mD+1tJH+Oeu0di9O+j6faxYwUgjB/e2At/iJrjtnpm3QbG2xg311ErfKSUsD/AiV3sV5voztzr1u+bXlFJfUsZ7Je45R7fe0yRQwWjE7Z5A8wXG7uYyDgA45Z8YP+7NRPsH7NCae41N0VAWZIEAAVS3LlQBwApCA+r1Ve2naVr+8ue5R3a5ljtLZ8e4I425CN4mRyCQOgY5619CdmdBSytIbaP4YkC5+0erN82Ylvvqzj2pN420/PPTyMCUpSlbSBSlKA0dZ0WK6j7uZdwyGU5IZWHRkZSGVh5qQarGl6dqEyQwXJMUUQKzyd6TNcsAwBjaJgY4ycNkkP0GBjJutKA17CwjgjSKJAkaAKqqOABVQ7f6cLm6sLeT9XKbxT++bWQKfuDOQfAgVZ4u0Fu1w1ssqmZRkx556An0JAZSQOQGUnGRUD7RZgIojES13DKs9vEoZnkMeQy7VBYI0bOhboNwyaA53ZdoJVsJbFoE3PI/eSlvgYSe+CmMl0dSqHOMKh4xgxE2u26OVaVFbPvDPj6+vhVp7ZW8cqJqNq/9XuwodlxmOUjarnqATgRtno6r9o1VdKtoVvoxcWS3KS/ou7igG4LFHkSrtfl/iDggZVVOS2av6Vz1NDraMctvtZ5P7nnKtr19fqa0sJLs45r7fc/NL0u1l0S3KW0Mtx9PW33YVWk3OzKjS9QpRlGflUsvsuuWI26Taxn7Ul0XX8FGax6z2akKXEejKtxbzSwXEYimVJLOaLIbMb4cE9B8JXAz051n0S/kGJ7HVJgeqyXrMvH4V5mtFN5w34PHzRcV6aeG1J+Dx80jNc6CLIn6TfaZYEDkWsTSz48iG94HwzW72eu1i7w6XBN3sow+o32C+P8AdR9WHiM4GQN2cCoyx7N3sbf1XQwjDo8sikj73Ix9zVLRezbWrw/1q5jtIz1WIkt+CYz98lc3DV/pQUfe9X6Z9WcyhW/owUM85av0z6s1f6StNLRleQyTSMXk+tNK7c5byyTxkgdepJzIaZ2T1LVMNNu0+0P1R/1iQfgNgI88dejVcOx/sjstPYSBTNOOe9lwSD5ovwr8+T61dqmlYwhLjn2pd7+hNDo2nTl1lTtS739CE7M9jbTT02WsKpkYZ+sjfvOeTzzjoPACpulfhrvLM/axzzqis7kKqgszHgAAZJJ8gKi+zOsd/FiQjv4iY5lHBDqSCceAbG4eGDUN7U5T9CWLesaTzwxSSv8Aq44y25i/I907AhBIzvxkZrZOm6c3CXIjOmUc27Y6/NqLGQlhbBl7mDA5TIzNIpwHkK5ZUbheByc5y64LSIwm0uJpFORKs8ZUIu0kPvMcYB3ALs5zuyMY5kYOykMxKw3k98/lZiKKBf7Sch1HyVy/kpqasfYjas4kuwXI6RLJMUH7zyMXc+o7tT9gVY+1UqLi6HFp5J+O5U+yVqykrjh123bXht+d5Q7bUlmk7u3SS5k8oUL49S3CgepNWzTfZvfTDMrRWinw/XS/eAVjX+J66jp+mxQRiOGNI0HRUUKo+4Vs1FXpS4qbPHh9SaPRFvT3XF4/QrPZv2fW1m/egNNPjHfTEM4z1CAAKg6/CBweSarvt81Ax6SYx1nmij9eCZP5xgffXSK5b7XB32oaRajkNO0rr+zGUP8AlElVFerwQlUlyTfwLWMUsRisHlrIf0no9mOVtopJWH9nEI4z/Gp/GrV7TNda10+Tu/102IIQOpkl90Y9Qu5v7tV7see/7QX82crbQRW6/NyHb/EjitTt3rCyaiSxzDpkJlcec8qkqPLIjGR6tVPYydr0dGb3xxeLk8r1eDbLtTI32e9m1l1UADMGlxLGvk1xICWb55Lk+RVK7RVN9k2imDTY3k/W3Ja5lPm02CP8GzjzzVyq1oU+qpxg91v4835vUwbyxSlK3EClKUAqr9oO0py8UDFRHgTzqu4xlsBYoVwe8uWyAqYIXcCwOVVrRURD2ZiW6e5yxZjuCE/o0fYI2kRftsiqpY9BnGNzbgKyNPkRUjubLdBxJCbclri2l3EnvH37mdviMyHBYuG3AhmktH7OTHc8jG2DkFkjbfcPjp9IuWyT4+5HgL0DEVa6w3MaupjfBDqwK55Kng+vjjPrUoFRvuyptBK1pH39tNu+k2THO/cAGkhZz8ZA5Rjh/NT159rWhJGhmUCeyDEB3XdJbnxiuUYblKn3dxHlvweW6xpFveQkRSGOeIcLKWZZgvhvXaVcgfWBGcdK2NQ7ORySd8haGbGDLHgFlH1ZFIKyL6MDjPBB5rrhVlazzBpr0a96+upzXFvC4jwz+PNeBwn+g7Z1yIo8HkMgA+8MmPyNW72N6ncG8u7fvZJbSFF294xbu5CR7isecY7zj9kffr9u+yVrbks19b6ezDJWGOTMmRjPcCQhT+0i5rY7P9t47CzWKx0+Zo4xl55jHbRyOQN0haUk+8fPoMAdBW+7u6dxBKMMPmcdnZ1Labc6mY8kddpXHdP9q+p3zlbO2tY0Ue9JK0roG8gybQT6AN55rJqfbzWrcAMmnSO3wxoLjvG/dQsCfn0HjVbhllxxTxk69SuQ3ntR1a2QyXNhb92MZKzgdfDlmJPoAfvpN7dLmJd02kTxoOrF3wPxhAH3mmCVJPZnXqidYubqN0aCJJo+Q6bgkgPgysx2keBU89OfLnq/9Ie2wC1ndDPThCD8juGajZv+kYWDdxp7tjxaTgepCxn+YrKEuF5aT8fzJLOly9m4rkpPNE0FwOpjlKuAD8LPGcMMfzxU5JGGGGAIPUEZH51wGD25apdsyWsNshCliT9UDxLSSBB1A5HjUBr3bjVmUb9Qy7dIrR0JA8dzQDA/iJNZTqSnhN6Lb3eGSNE8H02zJGvO1FUegUD+Qqu6l7TdMg/WXsPyRu8P4R7jXB7NrcKJbtLq9nxk9+4SJT5Zd9xx5kc+VQ1vOI5WkZLDcxyA+WRB4KsaHZgebAn16514HE+47lce3nTQCU+kShepSE4646uVx1HXzrFF7drZ+Y7O/ceawoR8+JK45qHauSVkMtxA6p8EPdP3AI+sUXgn94Gvd525uZyqyXETRAYMKGSFW9GYAHHpuxTQjMu47Lae3vTHOHaaI9D3kR469dhb/k1E/wBLQX/aGOeCRZIbeyJ3r03M7gg+IO2TocHiqBpfaOKWaO2u4vo9qcCOOHAiYk9ZnHvOpJ8Gxnrnk1I9nJRBY61dqoQO7QRhQAFyWUBQOmO+T+Gqvpdv2SUI7yxBf5NL5mdKTctV7y0+yXtPbRWuoXk0saySzzTGPened2q7hhCc8lnA45qAtdPe7S1gk/W6pctc3GPCEHvGA8hsCYHnxVdt+wlsLOGa7vFg7xN6qI1LndyPrbn4x0HjirZ7K+0DNq6C8Vg72zQ20hQorhX3FgpHBZV6jHw4xzxvrW0pOnFfti8vyWnrr5CNRPJ3VEAAAGAOAB0FftKV2AUpSgFKUoBSlKAVG6voEdwUZ96vHnZJG7I67sZwVPQ4HByOKkq8ySBQSTgAZJPQAeNZwnKD4ovDG5Fz3sOn2xe4nIjXOZJn3MScnGepPkoGeK5J209tsk6FNP8A6vGcg3M2A7f2K8kfvYJ5+qRVY7SdoptVu1cjOcmCNv1cEOf1jgdXbAPzwOgAqCsOyz6heyRRNhYgQ8rknO1tuQBxknoowAB16kw25PLIbSWWeNJ1VonZ4r1RKxy0kkKMxPn3koLfnWfUbi8uXRpLiO5CHKqxXZn1QDbUrqHsacIxt7lJnTrHt2nP2QQzYbyBxVK0DQpLu5S3TCsxPLZwoUEknx4ANRhrQwUoS7SLbc9p9W2BFKog4AhWJOPIFcFR+7itmx7bX0AIjsoAT8TYlZ2Pm7GUsx/eJrFeey1xvW1vEnmi5eEe649Bh25+ePnVa7MaNNe3Qt1lKE7ixYtwF68ZyT4Y/lU6mP8AptFhg7UXve99LarPMCdjS7tkf9nGrBV/e+L1rU1bX9QuZA02wIpyIiUEPH2kLe//AHs141PsYDBLNa3i3SwfrV2ujqOecMTkcE/IHGcVGdluyrXhlJkWKOFN8jsCcDnoo5JwrH7qakrg3JnVu1t7Ouya9jjTGCsRxn0IjGSPTOKhjdwiIRNNNIikkRqNqZPU4Pj69cY8q2tb7FiK1W7guFngZtudjI4OSPhbPGQR18qmeyXZu3bTzc/Rnvpu8KNEsjLsXHXC8njnoc7hjoaYbHFGKykVM6rEv6u3T5yEv+R4r8fV7hlJBYIOuwYUfeBxU92/7IJbSQGBXX6Qu7uG9542933cjk8tjx5U8mrHpfbm1hit9s8kaww7JLJYciWTBDEueOWOefLzJFMd4c9E4o5a8pbqSfmc1L2/Yy9kTelrMVxkHYeR5gHk/dWzDpE0Lx3jQZiEokMY6hVYNhhjIUjgH8fDN41TtdaXUsU66lcWoUDdCI5OSDk52ZXJ6HO4cfdUJImcpLZHKLi3aNijqyMOCrAgg+oPIq4dlvZlLdwCdpUhRiRHuBJbBIz1GBkEeJ4PFZe3upf0lKZ7eFhFDGQZWGC+Dn8ADwMk4yeOlSmlfRdS0+3t5blbaS2Y5DFQHU55AZlByMc5yCDxg1KSyYylLhT2K7d6A9lctazMkid2ZG25xjaSCMgFW4H41ZtSt+60CwtywRryfe7MQBtJJ3MTxgAxHJ8qhO092J7y/kjO4ZSGPBBB+FPdI4IO386tvbWbu9RsLZIXuVsrcfo41yS7DaobggL7kZJI8aqb1dZc0KXLicn/AIrT1aN0G1Tcnvgk9LksYj/UreS6ccd6iF+nAzPMQg4A+FselYu0C3T3GnzSxxQlLyARors8xMjjILAKuMJyBn517mW8ljaW+uBp9uOkcLL3mP2pTnBx0VOT5Dxz+zPsMJ75dQ7p47aIH6OZSTLO5BHfPuyQo6gcD4ceObhvQ5Kccyz9ztFKUrWdYpSlAKUpQClKUArQ1+wM9rPCpwZYpIwfIujKP51v0oD5a7L3wimXeNveosXPG2WIkbD5E/zxX52V18aVqEyTg91JwWAyQN25Hx4jkg455PiMV0P2p+zF+8e7s4jIknNxAnx7hz30Q8W8wOSeecnHNm1RZVCTxpcheA2/u5l8w4Yg58OCM4qU8GMoqSwy4abqemaYJ54LjvTLgiMOGbgkhRgZHLH3n8Pz53pbXcEyX0cZOXZh7pIIb4gQOdrBiM/PFS6vaR+8tmNw/wBbKm0fxO38q3A91fApCkkingraRsw58Hmb3QPwFGzGNNLOdcnr/SlbozzwWKpdSAhpC+Rk4OSABnJAJ+HOOTVQsb4oRcpcFbrvGbG0nOfEkDGSS2RyCDXQ9K9iV8/W3t4B5zyGRv4Y8rn04q16f7B2H66+YD7MEMcf+Ik/ypkmMFHY5Ve9sr+4jMTR4jfHed1EEaQZ5BYKevn/APysdrd3VvN31nE1vlQrISjIceBDdc4B55znnmu5WvsOsV/WSXU378xA/CMLW9F7GtJX/sgPq0k5P5vTJKiksYPn/WdYvLratxs7pTkQo8MaZ58AfU9fM4xmowtMsrSW/wCg3dRHOox6AhgcelfUMPsx0xeljB96bv8ANmtkdgtO/wBgtP8Ay8P/ALaglJJYPlSNLozCXfulHIZ5I2b/ABMc1NRa5eg5ZIHb7Td1n8VYV9Hv7PtOPWxtfugiH8lrz/o603/Ybb/wk/4UJPnkdrbz7FsP74//AGVrS6xKTuaKw3eZ2k/jur6P/wBHWm/7Dbf+En/CvSez7Th0sbX74Yz/ADFAfOE/aW6YY761QYxgbTx94b8KrsmnpnLXEXPXaG/IKuK+uIuxdivw2VqvyghHT+7W9BpMKHKRRqfNUUH8hQHzD2EsEe9tIFYtmcTMdrKMRLvA97qCV/Orf2Qa6v8AVNQmtUTa7rH9IlJ7uNEJAAUcuxVVO0EAY5PIrsmt9k7W8Km6gSYpkLvBOM4zj8B+FZ9G0KC0j7u2iSJCSxVBgFjgEnzOAB9wrmVD/cdfn/jwpeeX8dPgHhx4WQel+zm3RxLcFrucciSfBVT/ALuIfo0GfIE+tWulK6SEsbClKUJFKUoBSlKAUpSgFKUoBUNrPY2zuzuuLaKVvtMg3fxD3vzqZpQFZtPZppsbblsoM/tIG/J8irHFEFAVQABwABgD5AV7pQClKUApSlAKUpQClKUApSlAKUpQClKUApSlAKUpQClKUApSlAKUpQClKUApSlAKUpQClKUApSlAKUpQClKUApSlAKUpQClKUApSlAKUpQClKUApSlAf/9k="/>
          <p:cNvSpPr>
            <a:spLocks noChangeAspect="1" noChangeArrowheads="1"/>
          </p:cNvSpPr>
          <p:nvPr/>
        </p:nvSpPr>
        <p:spPr bwMode="auto">
          <a:xfrm>
            <a:off x="520700" y="730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liebchen11.files.wordpress.com/2008/11/treadmill.gif">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2286000"/>
            <a:ext cx="3743325"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3252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Communication</a:t>
            </a:r>
            <a:endParaRPr lang="en-US" dirty="0"/>
          </a:p>
        </p:txBody>
      </p:sp>
      <p:pic>
        <p:nvPicPr>
          <p:cNvPr id="5" name="Picture 2" descr="http://www.joepelissier.co.uk/wp-content/uploads/2010/09/EffectiveCommunication.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1683" y="1676400"/>
            <a:ext cx="6629400" cy="4206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511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handle the heat? </a:t>
            </a:r>
            <a:endParaRPr lang="en-US" dirty="0"/>
          </a:p>
        </p:txBody>
      </p:sp>
      <p:pic>
        <p:nvPicPr>
          <p:cNvPr id="4" name="Picture 5" descr="http://www.cellphone-wallpapers.net/Wallpapers/User/23815-NOMEX-Firefighter.jpg"/>
          <p:cNvPicPr>
            <a:picLocks noChangeAspect="1" noChangeArrowheads="1"/>
          </p:cNvPicPr>
          <p:nvPr/>
        </p:nvPicPr>
        <p:blipFill>
          <a:blip r:embed="rId2" cstate="print"/>
          <a:srcRect/>
          <a:stretch>
            <a:fillRect/>
          </a:stretch>
        </p:blipFill>
        <p:spPr bwMode="auto">
          <a:xfrm>
            <a:off x="1523999" y="1447800"/>
            <a:ext cx="6270567" cy="4724400"/>
          </a:xfrm>
          <a:prstGeom prst="rect">
            <a:avLst/>
          </a:prstGeom>
          <a:noFill/>
        </p:spPr>
      </p:pic>
    </p:spTree>
    <p:extLst>
      <p:ext uri="{BB962C8B-B14F-4D97-AF65-F5344CB8AC3E}">
        <p14:creationId xmlns:p14="http://schemas.microsoft.com/office/powerpoint/2010/main" xmlns="" val="2493480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1000" y="2142546"/>
            <a:ext cx="7696200" cy="2667000"/>
          </a:xfrm>
        </p:spPr>
        <p:txBody>
          <a:bodyPr>
            <a:normAutofit/>
          </a:bodyPr>
          <a:lstStyle/>
          <a:p>
            <a:r>
              <a:rPr lang="en-US" sz="3200" dirty="0" smtClean="0"/>
              <a:t>Communication is a two-way street</a:t>
            </a:r>
          </a:p>
          <a:p>
            <a:r>
              <a:rPr lang="en-US" sz="3200" dirty="0" smtClean="0"/>
              <a:t>Give up the concept of “fault”</a:t>
            </a:r>
          </a:p>
          <a:p>
            <a:r>
              <a:rPr lang="en-US" sz="3200" dirty="0" smtClean="0"/>
              <a:t>Importance of ordinary conversation</a:t>
            </a:r>
          </a:p>
        </p:txBody>
      </p:sp>
      <p:sp>
        <p:nvSpPr>
          <p:cNvPr id="2" name="Title 1"/>
          <p:cNvSpPr>
            <a:spLocks noGrp="1"/>
          </p:cNvSpPr>
          <p:nvPr>
            <p:ph type="title"/>
          </p:nvPr>
        </p:nvSpPr>
        <p:spPr/>
        <p:txBody>
          <a:bodyPr/>
          <a:lstStyle/>
          <a:p>
            <a:r>
              <a:rPr lang="en-US" dirty="0" smtClean="0"/>
              <a:t>Moving toward dialogue</a:t>
            </a:r>
            <a:endParaRPr lang="en-US" dirty="0"/>
          </a:p>
        </p:txBody>
      </p:sp>
      <p:pic>
        <p:nvPicPr>
          <p:cNvPr id="3076" name="Picture 4" descr="http://www.nonformality.org/wp-content/uploads/2007/02/ledialogu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6873" y="3352800"/>
            <a:ext cx="2736504" cy="29134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7703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Listening</a:t>
            </a:r>
            <a:endParaRPr lang="en-US" dirty="0"/>
          </a:p>
        </p:txBody>
      </p:sp>
      <p:pic>
        <p:nvPicPr>
          <p:cNvPr id="3074" name="Picture 2" descr="http://angelasalevouris.efoliomn.com/Uploads/Communication%20pic_full.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62200" y="1447800"/>
            <a:ext cx="4572000" cy="47521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2809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Listening</a:t>
            </a:r>
            <a:endParaRPr lang="en-US" dirty="0"/>
          </a:p>
        </p:txBody>
      </p:sp>
      <p:pic>
        <p:nvPicPr>
          <p:cNvPr id="3" name="Picture 2" descr="Unknown-1.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53732" y="3124200"/>
            <a:ext cx="3934549" cy="2900388"/>
          </a:xfrm>
          <a:prstGeom prst="rect">
            <a:avLst/>
          </a:prstGeom>
        </p:spPr>
      </p:pic>
      <p:sp>
        <p:nvSpPr>
          <p:cNvPr id="7" name="Content Placeholder 2"/>
          <p:cNvSpPr txBox="1">
            <a:spLocks/>
          </p:cNvSpPr>
          <p:nvPr/>
        </p:nvSpPr>
        <p:spPr>
          <a:xfrm>
            <a:off x="304800" y="1447800"/>
            <a:ext cx="4495800" cy="335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Make listening our FIRST priority</a:t>
            </a:r>
          </a:p>
          <a:p>
            <a:r>
              <a:rPr lang="en-US" sz="2800" dirty="0" smtClean="0"/>
              <a:t>Do not interrupt</a:t>
            </a:r>
          </a:p>
          <a:p>
            <a:r>
              <a:rPr lang="en-US" sz="2800" dirty="0" smtClean="0"/>
              <a:t>Check your emotions and suspend judgment</a:t>
            </a:r>
          </a:p>
          <a:p>
            <a:r>
              <a:rPr lang="en-US" sz="2800" dirty="0" smtClean="0"/>
              <a:t>Ask questions for clarity</a:t>
            </a:r>
          </a:p>
        </p:txBody>
      </p:sp>
      <p:sp>
        <p:nvSpPr>
          <p:cNvPr id="4" name="TextBox 3"/>
          <p:cNvSpPr txBox="1"/>
          <p:nvPr/>
        </p:nvSpPr>
        <p:spPr>
          <a:xfrm flipV="1">
            <a:off x="5950427" y="5656486"/>
            <a:ext cx="1341159" cy="29729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371113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1.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292036">
            <a:off x="5041291" y="1955664"/>
            <a:ext cx="3687029" cy="2811898"/>
          </a:xfrm>
          <a:prstGeom prst="rect">
            <a:avLst/>
          </a:prstGeom>
        </p:spPr>
      </p:pic>
      <p:sp>
        <p:nvSpPr>
          <p:cNvPr id="6" name="Content Placeholder 2"/>
          <p:cNvSpPr>
            <a:spLocks noGrp="1"/>
          </p:cNvSpPr>
          <p:nvPr>
            <p:ph idx="1"/>
          </p:nvPr>
        </p:nvSpPr>
        <p:spPr>
          <a:xfrm>
            <a:off x="533400" y="1752600"/>
            <a:ext cx="8229600" cy="4525963"/>
          </a:xfrm>
        </p:spPr>
        <p:txBody>
          <a:bodyPr/>
          <a:lstStyle/>
          <a:p>
            <a:r>
              <a:rPr lang="en-US" dirty="0" smtClean="0"/>
              <a:t>Objectives</a:t>
            </a:r>
          </a:p>
          <a:p>
            <a:pPr lvl="1"/>
            <a:r>
              <a:rPr lang="en-US" sz="2400" dirty="0"/>
              <a:t>Solve the problem at hand</a:t>
            </a:r>
          </a:p>
          <a:p>
            <a:pPr lvl="1"/>
            <a:r>
              <a:rPr lang="en-US" sz="2400" dirty="0"/>
              <a:t>Maintain the </a:t>
            </a:r>
            <a:r>
              <a:rPr lang="en-US" sz="2400" dirty="0" smtClean="0"/>
              <a:t>relationship</a:t>
            </a:r>
          </a:p>
          <a:p>
            <a:r>
              <a:rPr lang="en-US" dirty="0" smtClean="0"/>
              <a:t>How to achieve</a:t>
            </a:r>
          </a:p>
          <a:p>
            <a:pPr lvl="1"/>
            <a:r>
              <a:rPr lang="en-US" sz="2400" dirty="0" smtClean="0"/>
              <a:t>Listen first</a:t>
            </a:r>
          </a:p>
          <a:p>
            <a:pPr lvl="1"/>
            <a:r>
              <a:rPr lang="en-US" sz="2400" dirty="0" smtClean="0"/>
              <a:t>Assume positive intent</a:t>
            </a:r>
          </a:p>
          <a:p>
            <a:pPr lvl="1"/>
            <a:r>
              <a:rPr lang="en-US" sz="2400" dirty="0" smtClean="0"/>
              <a:t>Choose your battles</a:t>
            </a:r>
          </a:p>
          <a:p>
            <a:pPr lvl="1"/>
            <a:r>
              <a:rPr lang="en-US" sz="2400" dirty="0" smtClean="0"/>
              <a:t>Tailor your response to fit the recipients’ style</a:t>
            </a:r>
          </a:p>
        </p:txBody>
      </p:sp>
      <p:sp>
        <p:nvSpPr>
          <p:cNvPr id="2" name="Title 1"/>
          <p:cNvSpPr>
            <a:spLocks noGrp="1"/>
          </p:cNvSpPr>
          <p:nvPr>
            <p:ph type="title"/>
          </p:nvPr>
        </p:nvSpPr>
        <p:spPr/>
        <p:txBody>
          <a:bodyPr/>
          <a:lstStyle/>
          <a:p>
            <a:r>
              <a:rPr lang="en-US" smtClean="0"/>
              <a:t>Conflict Resolution</a:t>
            </a:r>
            <a:endParaRPr lang="en-US"/>
          </a:p>
        </p:txBody>
      </p:sp>
    </p:spTree>
    <p:extLst>
      <p:ext uri="{BB962C8B-B14F-4D97-AF65-F5344CB8AC3E}">
        <p14:creationId xmlns:p14="http://schemas.microsoft.com/office/powerpoint/2010/main" xmlns="" val="661402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085850" y="914399"/>
            <a:ext cx="6915150" cy="4987977"/>
          </a:xfrm>
          <a:prstGeom prst="rect">
            <a:avLst/>
          </a:prstGeom>
        </p:spPr>
      </p:pic>
    </p:spTree>
    <p:extLst>
      <p:ext uri="{BB962C8B-B14F-4D97-AF65-F5344CB8AC3E}">
        <p14:creationId xmlns:p14="http://schemas.microsoft.com/office/powerpoint/2010/main" xmlns="" val="793333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acceptable?</a:t>
            </a:r>
            <a:endParaRPr lang="en-US" dirty="0"/>
          </a:p>
        </p:txBody>
      </p:sp>
      <p:pic>
        <p:nvPicPr>
          <p:cNvPr id="5122" name="Picture 2" descr="https://scontent-b-iad.xx.fbcdn.net/hphotos-prn1/1043954_10200272908925593_1938144301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3541" y="1297259"/>
            <a:ext cx="6477000" cy="4837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2054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not acceptable?</a:t>
            </a:r>
            <a:endParaRPr lang="en-US" dirty="0"/>
          </a:p>
        </p:txBody>
      </p:sp>
      <p:pic>
        <p:nvPicPr>
          <p:cNvPr id="6146" name="Picture 2" descr="http://media.northjersey.com/images/300*231/MC_010611crash.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600" y="1371600"/>
            <a:ext cx="6172200" cy="47525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1318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it all together…</a:t>
            </a:r>
            <a:endParaRPr lang="en-US" dirty="0"/>
          </a:p>
        </p:txBody>
      </p:sp>
      <p:pic>
        <p:nvPicPr>
          <p:cNvPr id="1026" name="Picture 2" descr="http://www.theuprisingblog.com/wp-content/uploads/2013/04/04.02.13_Wellness-Trends-3_blog-imag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1219200"/>
            <a:ext cx="5562600" cy="48429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7786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the little things in life…</a:t>
            </a:r>
            <a:endParaRPr lang="en-US" dirty="0"/>
          </a:p>
        </p:txBody>
      </p:sp>
      <p:sp>
        <p:nvSpPr>
          <p:cNvPr id="4" name="Rectangle 3"/>
          <p:cNvSpPr/>
          <p:nvPr/>
        </p:nvSpPr>
        <p:spPr>
          <a:xfrm>
            <a:off x="2971800" y="3159204"/>
            <a:ext cx="3657600" cy="369332"/>
          </a:xfrm>
          <a:prstGeom prst="rect">
            <a:avLst/>
          </a:prstGeom>
        </p:spPr>
        <p:txBody>
          <a:bodyPr wrap="square">
            <a:spAutoFit/>
          </a:bodyPr>
          <a:lstStyle/>
          <a:p>
            <a:r>
              <a:rPr lang="en-US" dirty="0" smtClean="0">
                <a:hlinkClick r:id="rId2"/>
              </a:rPr>
              <a:t>http://youtu.be/sAQfzHBpRsc</a:t>
            </a:r>
            <a:endParaRPr lang="en-US" dirty="0"/>
          </a:p>
        </p:txBody>
      </p:sp>
    </p:spTree>
    <p:extLst>
      <p:ext uri="{BB962C8B-B14F-4D97-AF65-F5344CB8AC3E}">
        <p14:creationId xmlns:p14="http://schemas.microsoft.com/office/powerpoint/2010/main" xmlns="" val="2271137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goodnewsgal.com/photos/uncategorized/2007/04/04/burning_question.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3200" y="533400"/>
            <a:ext cx="3441894" cy="5624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5989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924747">
            <a:off x="5625623" y="3087902"/>
            <a:ext cx="2944912" cy="2593086"/>
          </a:xfrm>
          <a:prstGeom prst="rect">
            <a:avLst/>
          </a:prstGeom>
          <a:effectLst>
            <a:outerShdw blurRad="330200" dist="355600" dir="2700000" algn="tl" rotWithShape="0">
              <a:srgbClr val="000000">
                <a:alpha val="43000"/>
              </a:srgbClr>
            </a:outerShdw>
          </a:effectLst>
        </p:spPr>
      </p:pic>
      <p:sp>
        <p:nvSpPr>
          <p:cNvPr id="6" name="Content Placeholder 2"/>
          <p:cNvSpPr>
            <a:spLocks noGrp="1"/>
          </p:cNvSpPr>
          <p:nvPr>
            <p:ph idx="1"/>
          </p:nvPr>
        </p:nvSpPr>
        <p:spPr>
          <a:xfrm>
            <a:off x="457200" y="1828800"/>
            <a:ext cx="7848600" cy="4038600"/>
          </a:xfrm>
        </p:spPr>
        <p:txBody>
          <a:bodyPr>
            <a:normAutofit/>
          </a:bodyPr>
          <a:lstStyle/>
          <a:p>
            <a:r>
              <a:rPr lang="en-US" sz="3200" dirty="0" smtClean="0"/>
              <a:t>Why do you want to join</a:t>
            </a:r>
          </a:p>
          <a:p>
            <a:r>
              <a:rPr lang="en-US" sz="3200" dirty="0" smtClean="0"/>
              <a:t>What communication is</a:t>
            </a:r>
          </a:p>
          <a:p>
            <a:r>
              <a:rPr lang="en-US" sz="3200" dirty="0" smtClean="0"/>
              <a:t>Factors impacting communication</a:t>
            </a:r>
          </a:p>
          <a:p>
            <a:r>
              <a:rPr lang="en-US" sz="3200" dirty="0" smtClean="0"/>
              <a:t>Moving Forward</a:t>
            </a:r>
          </a:p>
        </p:txBody>
      </p:sp>
      <p:sp>
        <p:nvSpPr>
          <p:cNvPr id="2" name="Title 1"/>
          <p:cNvSpPr>
            <a:spLocks noGrp="1"/>
          </p:cNvSpPr>
          <p:nvPr>
            <p:ph type="title"/>
          </p:nvPr>
        </p:nvSpPr>
        <p:spPr/>
        <p:txBody>
          <a:bodyPr>
            <a:normAutofit/>
          </a:bodyPr>
          <a:lstStyle/>
          <a:p>
            <a:r>
              <a:rPr lang="en-US" dirty="0" smtClean="0"/>
              <a:t>Roadmap</a:t>
            </a:r>
            <a:endParaRPr lang="en-US" dirty="0"/>
          </a:p>
        </p:txBody>
      </p:sp>
    </p:spTree>
    <p:extLst>
      <p:ext uri="{BB962C8B-B14F-4D97-AF65-F5344CB8AC3E}">
        <p14:creationId xmlns:p14="http://schemas.microsoft.com/office/powerpoint/2010/main" xmlns="" val="288594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Cool trucks with lights and sirens</a:t>
            </a:r>
          </a:p>
          <a:p>
            <a:r>
              <a:rPr lang="en-US" sz="3200" dirty="0" smtClean="0"/>
              <a:t>Adrenaline rush</a:t>
            </a:r>
          </a:p>
          <a:p>
            <a:r>
              <a:rPr lang="en-US" sz="3200" dirty="0" smtClean="0"/>
              <a:t>I want to save lives</a:t>
            </a:r>
          </a:p>
          <a:p>
            <a:r>
              <a:rPr lang="en-US" sz="3200" dirty="0" smtClean="0"/>
              <a:t>Self-actualization</a:t>
            </a:r>
            <a:endParaRPr lang="en-US" sz="3200" dirty="0"/>
          </a:p>
        </p:txBody>
      </p:sp>
      <p:sp>
        <p:nvSpPr>
          <p:cNvPr id="2" name="Title 1"/>
          <p:cNvSpPr>
            <a:spLocks noGrp="1"/>
          </p:cNvSpPr>
          <p:nvPr>
            <p:ph type="title"/>
          </p:nvPr>
        </p:nvSpPr>
        <p:spPr/>
        <p:txBody>
          <a:bodyPr/>
          <a:lstStyle/>
          <a:p>
            <a:r>
              <a:rPr lang="en-US" dirty="0" smtClean="0"/>
              <a:t>What brought you here?</a:t>
            </a:r>
            <a:endParaRPr lang="en-US" dirty="0"/>
          </a:p>
        </p:txBody>
      </p:sp>
      <p:pic>
        <p:nvPicPr>
          <p:cNvPr id="1026" name="Picture 2" descr="http://www.switzerland-county.com/tourism/announcements/parade-award-sc-fire-truck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970631">
            <a:off x="4715451" y="3570147"/>
            <a:ext cx="3660952" cy="2433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9625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Personal goals</a:t>
            </a:r>
          </a:p>
          <a:p>
            <a:pPr lvl="1"/>
            <a:r>
              <a:rPr lang="en-US" sz="2800" dirty="0" smtClean="0"/>
              <a:t>School</a:t>
            </a:r>
          </a:p>
          <a:p>
            <a:pPr lvl="1"/>
            <a:r>
              <a:rPr lang="en-US" sz="2800" dirty="0"/>
              <a:t>C</a:t>
            </a:r>
            <a:r>
              <a:rPr lang="en-US" sz="2800" dirty="0" smtClean="0"/>
              <a:t>areer</a:t>
            </a:r>
            <a:endParaRPr lang="en-US" sz="2800" dirty="0"/>
          </a:p>
          <a:p>
            <a:pPr lvl="1"/>
            <a:r>
              <a:rPr lang="en-US" sz="2800" dirty="0" smtClean="0"/>
              <a:t>Family</a:t>
            </a:r>
          </a:p>
          <a:p>
            <a:pPr lvl="1"/>
            <a:r>
              <a:rPr lang="en-US" sz="2800" dirty="0"/>
              <a:t>F</a:t>
            </a:r>
            <a:r>
              <a:rPr lang="en-US" sz="2800" dirty="0" smtClean="0"/>
              <a:t>riends</a:t>
            </a:r>
            <a:endParaRPr lang="en-US" sz="2800" dirty="0"/>
          </a:p>
          <a:p>
            <a:endParaRPr lang="en-US" dirty="0"/>
          </a:p>
        </p:txBody>
      </p:sp>
      <p:sp>
        <p:nvSpPr>
          <p:cNvPr id="2" name="Title 1"/>
          <p:cNvSpPr>
            <a:spLocks noGrp="1"/>
          </p:cNvSpPr>
          <p:nvPr>
            <p:ph type="title"/>
          </p:nvPr>
        </p:nvSpPr>
        <p:spPr/>
        <p:txBody>
          <a:bodyPr/>
          <a:lstStyle/>
          <a:p>
            <a:r>
              <a:rPr lang="en-US" dirty="0" smtClean="0"/>
              <a:t>Personal Goals</a:t>
            </a:r>
            <a:endParaRPr lang="en-US" dirty="0"/>
          </a:p>
        </p:txBody>
      </p:sp>
      <p:pic>
        <p:nvPicPr>
          <p:cNvPr id="2050" name="Picture 2" descr="https://encrypted-tbn2.gstatic.com/images?q=tbn:ANd9GcQOBLD7EpM_r4dD-4cwPLE2YifSurELnqu-DpRuNs_o07-VU5hKZA">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66440" y="2743200"/>
            <a:ext cx="4994910" cy="2628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993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misc-true-story-realistic-l.p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1524000"/>
            <a:ext cx="7343424" cy="4038600"/>
          </a:xfrm>
        </p:spPr>
      </p:pic>
      <p:sp>
        <p:nvSpPr>
          <p:cNvPr id="2" name="Title 1"/>
          <p:cNvSpPr>
            <a:spLocks noGrp="1"/>
          </p:cNvSpPr>
          <p:nvPr>
            <p:ph type="title"/>
          </p:nvPr>
        </p:nvSpPr>
        <p:spPr/>
        <p:txBody>
          <a:bodyPr/>
          <a:lstStyle/>
          <a:p>
            <a:r>
              <a:rPr lang="en-US" dirty="0" smtClean="0"/>
              <a:t>The part you don’t hear…</a:t>
            </a:r>
            <a:endParaRPr lang="en-US" dirty="0"/>
          </a:p>
        </p:txBody>
      </p:sp>
    </p:spTree>
    <p:extLst>
      <p:ext uri="{BB962C8B-B14F-4D97-AF65-F5344CB8AC3E}">
        <p14:creationId xmlns:p14="http://schemas.microsoft.com/office/powerpoint/2010/main" xmlns="" val="265726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What is Communication?</a:t>
            </a:r>
            <a:endParaRPr lang="en-US" dirty="0"/>
          </a:p>
        </p:txBody>
      </p:sp>
      <p:pic>
        <p:nvPicPr>
          <p:cNvPr id="1028" name="Picture 4" descr="http://www.seaweb.org/images/photos/Trade-OfftrialsOct23SEAWEB002_000.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1547464"/>
            <a:ext cx="3962400" cy="264353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r3.cygnuspub.com/files/cygnus/image/FHC/2013/MAR/600x400/012113rob-grimes-13ge_10909626.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8200" y="3733800"/>
            <a:ext cx="3965304" cy="264353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953000" y="1524000"/>
            <a:ext cx="3886200" cy="1569660"/>
          </a:xfrm>
          <a:prstGeom prst="rect">
            <a:avLst/>
          </a:prstGeom>
          <a:noFill/>
        </p:spPr>
        <p:txBody>
          <a:bodyPr wrap="square" rtlCol="0">
            <a:spAutoFit/>
          </a:bodyPr>
          <a:lstStyle/>
          <a:p>
            <a:pPr algn="ctr"/>
            <a:r>
              <a:rPr lang="en-US" sz="2400" dirty="0" smtClean="0"/>
              <a:t>Continuous </a:t>
            </a:r>
            <a:r>
              <a:rPr lang="en-US" sz="2400" dirty="0" err="1" smtClean="0"/>
              <a:t>cllaborative</a:t>
            </a:r>
            <a:r>
              <a:rPr lang="en-US" sz="2400" dirty="0" smtClean="0"/>
              <a:t> process of verbal and non-verbal meaning making</a:t>
            </a:r>
            <a:endParaRPr lang="en-US" sz="2400" dirty="0"/>
          </a:p>
        </p:txBody>
      </p:sp>
      <p:sp>
        <p:nvSpPr>
          <p:cNvPr id="7" name="TextBox 6"/>
          <p:cNvSpPr txBox="1"/>
          <p:nvPr/>
        </p:nvSpPr>
        <p:spPr>
          <a:xfrm>
            <a:off x="228600" y="4648200"/>
            <a:ext cx="4343400" cy="1569660"/>
          </a:xfrm>
          <a:prstGeom prst="rect">
            <a:avLst/>
          </a:prstGeom>
          <a:noFill/>
        </p:spPr>
        <p:txBody>
          <a:bodyPr wrap="square" rtlCol="0">
            <a:spAutoFit/>
          </a:bodyPr>
          <a:lstStyle/>
          <a:p>
            <a:pPr marL="457200" indent="-457200">
              <a:buFont typeface="Arial"/>
              <a:buChar char="•"/>
            </a:pPr>
            <a:r>
              <a:rPr lang="en-US" sz="2400" dirty="0"/>
              <a:t>Taken for granted</a:t>
            </a:r>
          </a:p>
          <a:p>
            <a:pPr marL="457200" indent="-457200">
              <a:buFont typeface="Arial"/>
              <a:buChar char="•"/>
            </a:pPr>
            <a:r>
              <a:rPr lang="en-US" sz="2400" dirty="0" smtClean="0"/>
              <a:t>No one person is in total control</a:t>
            </a:r>
          </a:p>
          <a:p>
            <a:pPr marL="457200" indent="-457200">
              <a:buFont typeface="Arial"/>
              <a:buChar char="•"/>
            </a:pPr>
            <a:r>
              <a:rPr lang="en-US" sz="2400" dirty="0" smtClean="0"/>
              <a:t>Contains </a:t>
            </a:r>
            <a:r>
              <a:rPr lang="en-US" sz="2400" dirty="0"/>
              <a:t>many </a:t>
            </a:r>
            <a:r>
              <a:rPr lang="en-US" sz="2400" dirty="0" smtClean="0"/>
              <a:t>elements</a:t>
            </a:r>
            <a:endParaRPr lang="en-US" sz="2400" dirty="0"/>
          </a:p>
        </p:txBody>
      </p:sp>
      <p:pic>
        <p:nvPicPr>
          <p:cNvPr id="4" name="Picture 3" descr="1471947_10201242128715482_1135960411_n.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0740089">
            <a:off x="2215620" y="478528"/>
            <a:ext cx="4563589" cy="5546093"/>
          </a:xfrm>
          <a:prstGeom prst="rect">
            <a:avLst/>
          </a:prstGeom>
          <a:effectLst>
            <a:outerShdw blurRad="193675" dist="469900" dir="2700000" algn="tl" rotWithShape="0">
              <a:srgbClr val="000000">
                <a:alpha val="43000"/>
              </a:srgbClr>
            </a:outerShdw>
          </a:effectLst>
        </p:spPr>
      </p:pic>
    </p:spTree>
    <p:extLst>
      <p:ext uri="{BB962C8B-B14F-4D97-AF65-F5344CB8AC3E}">
        <p14:creationId xmlns:p14="http://schemas.microsoft.com/office/powerpoint/2010/main" xmlns="" val="159530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utACXnTEaD6AlqxrqWwXl5AMeP5OoZGLpK5rmbK6LXWAwBMx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2150" y="3467100"/>
            <a:ext cx="2762250" cy="2762250"/>
          </a:xfrm>
          <a:prstGeom prst="rect">
            <a:avLst/>
          </a:prstGeom>
          <a:noFill/>
          <a:effectLst>
            <a:outerShdw blurRad="876300" dist="25400" dir="7020000" sx="106000" sy="106000" algn="tl" rotWithShape="0">
              <a:prstClr val="black">
                <a:alpha val="64000"/>
              </a:prstClr>
            </a:outerShdw>
            <a:reflection blurRad="6350" stA="50000" endA="275" endPos="40000" dist="101600" dir="5400000" sy="-100000" algn="bl" rotWithShape="0"/>
          </a:effectLst>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1752600"/>
            <a:ext cx="5562600" cy="1985772"/>
          </a:xfrm>
        </p:spPr>
        <p:txBody>
          <a:bodyPr>
            <a:normAutofit/>
          </a:bodyPr>
          <a:lstStyle/>
          <a:p>
            <a:r>
              <a:rPr lang="en-US" sz="3200" dirty="0" smtClean="0"/>
              <a:t>Generational differences</a:t>
            </a:r>
          </a:p>
          <a:p>
            <a:r>
              <a:rPr lang="en-US" sz="3200" dirty="0" smtClean="0"/>
              <a:t>Cultural differences</a:t>
            </a:r>
          </a:p>
          <a:p>
            <a:r>
              <a:rPr lang="en-US" sz="3200" dirty="0" smtClean="0"/>
              <a:t>Fire/EMS specific issues</a:t>
            </a:r>
            <a:endParaRPr lang="en-US" sz="3200" dirty="0"/>
          </a:p>
        </p:txBody>
      </p:sp>
      <p:sp>
        <p:nvSpPr>
          <p:cNvPr id="2" name="Title 1"/>
          <p:cNvSpPr>
            <a:spLocks noGrp="1"/>
          </p:cNvSpPr>
          <p:nvPr>
            <p:ph type="title"/>
          </p:nvPr>
        </p:nvSpPr>
        <p:spPr/>
        <p:txBody>
          <a:bodyPr>
            <a:normAutofit fontScale="90000"/>
          </a:bodyPr>
          <a:lstStyle/>
          <a:p>
            <a:r>
              <a:rPr lang="en-US" dirty="0" smtClean="0"/>
              <a:t>Factors impacting communication</a:t>
            </a:r>
            <a:endParaRPr lang="en-US" dirty="0"/>
          </a:p>
        </p:txBody>
      </p:sp>
    </p:spTree>
    <p:extLst>
      <p:ext uri="{BB962C8B-B14F-4D97-AF65-F5344CB8AC3E}">
        <p14:creationId xmlns:p14="http://schemas.microsoft.com/office/powerpoint/2010/main" xmlns="" val="1757576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r>
              <a:rPr lang="en-US" dirty="0" err="1" smtClean="0"/>
              <a:t>Traditionals</a:t>
            </a:r>
            <a:r>
              <a:rPr lang="en-US" dirty="0" smtClean="0"/>
              <a:t> (1922-1945)</a:t>
            </a:r>
          </a:p>
          <a:p>
            <a:pPr marL="0" indent="0">
              <a:buNone/>
            </a:pPr>
            <a:r>
              <a:rPr lang="en-US" dirty="0" smtClean="0"/>
              <a:t>	69-92</a:t>
            </a:r>
          </a:p>
          <a:p>
            <a:r>
              <a:rPr lang="en-US" dirty="0" err="1" smtClean="0"/>
              <a:t>Babyboomers</a:t>
            </a:r>
            <a:r>
              <a:rPr lang="en-US" dirty="0" smtClean="0"/>
              <a:t> (1946-1965)</a:t>
            </a:r>
          </a:p>
          <a:p>
            <a:pPr marL="0" indent="0">
              <a:buNone/>
            </a:pPr>
            <a:r>
              <a:rPr lang="en-US" dirty="0" smtClean="0"/>
              <a:t>	49-68</a:t>
            </a:r>
          </a:p>
          <a:p>
            <a:r>
              <a:rPr lang="en-US" dirty="0" smtClean="0"/>
              <a:t>Generation X (1966-1979)</a:t>
            </a:r>
          </a:p>
          <a:p>
            <a:pPr marL="0" indent="0">
              <a:buNone/>
            </a:pPr>
            <a:r>
              <a:rPr lang="en-US" dirty="0" smtClean="0"/>
              <a:t>	35-48</a:t>
            </a:r>
          </a:p>
          <a:p>
            <a:r>
              <a:rPr lang="en-US" dirty="0" smtClean="0"/>
              <a:t>Generation Y -- </a:t>
            </a:r>
            <a:r>
              <a:rPr lang="en-US" dirty="0" err="1" smtClean="0"/>
              <a:t>Millennials</a:t>
            </a:r>
            <a:r>
              <a:rPr lang="en-US" dirty="0" smtClean="0"/>
              <a:t>  (1980-1999)</a:t>
            </a:r>
          </a:p>
          <a:p>
            <a:pPr marL="0" indent="0">
              <a:buNone/>
            </a:pPr>
            <a:r>
              <a:rPr lang="en-US" dirty="0"/>
              <a:t>	</a:t>
            </a:r>
            <a:r>
              <a:rPr lang="en-US" dirty="0" smtClean="0"/>
              <a:t>15-34</a:t>
            </a:r>
            <a:endParaRPr lang="en-US" dirty="0"/>
          </a:p>
        </p:txBody>
      </p:sp>
      <p:sp>
        <p:nvSpPr>
          <p:cNvPr id="2" name="Title 1"/>
          <p:cNvSpPr>
            <a:spLocks noGrp="1"/>
          </p:cNvSpPr>
          <p:nvPr>
            <p:ph type="title"/>
          </p:nvPr>
        </p:nvSpPr>
        <p:spPr/>
        <p:txBody>
          <a:bodyPr/>
          <a:lstStyle/>
          <a:p>
            <a:r>
              <a:rPr lang="en-US" dirty="0" smtClean="0"/>
              <a:t>Generational differences</a:t>
            </a:r>
            <a:endParaRPr lang="en-US" dirty="0"/>
          </a:p>
        </p:txBody>
      </p:sp>
      <p:pic>
        <p:nvPicPr>
          <p:cNvPr id="4" name="Picture 3" descr="DSC_048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660769">
            <a:off x="1302653" y="1365000"/>
            <a:ext cx="6795054" cy="4500620"/>
          </a:xfrm>
          <a:prstGeom prst="rect">
            <a:avLst/>
          </a:prstGeom>
          <a:effectLst>
            <a:outerShdw blurRad="441325" dist="419100" dir="2700000" algn="tl" rotWithShape="0">
              <a:srgbClr val="000000">
                <a:alpha val="39000"/>
              </a:srgbClr>
            </a:outerShdw>
          </a:effectLst>
        </p:spPr>
      </p:pic>
    </p:spTree>
    <p:extLst>
      <p:ext uri="{BB962C8B-B14F-4D97-AF65-F5344CB8AC3E}">
        <p14:creationId xmlns:p14="http://schemas.microsoft.com/office/powerpoint/2010/main" xmlns="" val="2849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1169</TotalTime>
  <Words>2776</Words>
  <Application>Microsoft Office PowerPoint</Application>
  <PresentationFormat>On-screen Show (4:3)</PresentationFormat>
  <Paragraphs>348</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Communication</vt:lpstr>
      <vt:lpstr>Can you handle the heat? </vt:lpstr>
      <vt:lpstr>Roadmap</vt:lpstr>
      <vt:lpstr>What brought you here?</vt:lpstr>
      <vt:lpstr>Personal Goals</vt:lpstr>
      <vt:lpstr>The part you don’t hear…</vt:lpstr>
      <vt:lpstr>What is Communication?</vt:lpstr>
      <vt:lpstr>Factors impacting communication</vt:lpstr>
      <vt:lpstr>Generational differences</vt:lpstr>
      <vt:lpstr>Traditionals’ attitude toward…</vt:lpstr>
      <vt:lpstr>Baby Boomers’ attitude toward…</vt:lpstr>
      <vt:lpstr>Generation X’s attitude toward…</vt:lpstr>
      <vt:lpstr>Millennials’ attitude toward…</vt:lpstr>
      <vt:lpstr>Cultural differences</vt:lpstr>
      <vt:lpstr>Organizational Culture</vt:lpstr>
      <vt:lpstr>The Problem in the Fire/EMS Service…</vt:lpstr>
      <vt:lpstr>Dialogue inside of the walls</vt:lpstr>
      <vt:lpstr>Moving Forward</vt:lpstr>
      <vt:lpstr>Effective Communication</vt:lpstr>
      <vt:lpstr>Moving toward dialogue</vt:lpstr>
      <vt:lpstr>Effective Listening</vt:lpstr>
      <vt:lpstr>Effective Listening</vt:lpstr>
      <vt:lpstr>Conflict Resolution</vt:lpstr>
      <vt:lpstr>Slide 24</vt:lpstr>
      <vt:lpstr>What is acceptable?</vt:lpstr>
      <vt:lpstr>What is not acceptable?</vt:lpstr>
      <vt:lpstr>Bringing it all together…</vt:lpstr>
      <vt:lpstr>It’s the little things in life…</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Interpersonal Communication</dc:title>
  <dc:creator>Brenda Tappan</dc:creator>
  <cp:lastModifiedBy>Rick Tappan</cp:lastModifiedBy>
  <cp:revision>132</cp:revision>
  <cp:lastPrinted>2014-02-27T23:45:22Z</cp:lastPrinted>
  <dcterms:created xsi:type="dcterms:W3CDTF">2013-10-11T16:24:14Z</dcterms:created>
  <dcterms:modified xsi:type="dcterms:W3CDTF">2014-05-01T16:24:08Z</dcterms:modified>
</cp:coreProperties>
</file>